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507663" r:id="rId1"/>
  </p:sldMasterIdLst>
  <p:notesMasterIdLst>
    <p:notesMasterId r:id="rId18"/>
  </p:notesMasterIdLst>
  <p:handoutMasterIdLst>
    <p:handoutMasterId r:id="rId19"/>
  </p:handoutMasterIdLst>
  <p:sldIdLst>
    <p:sldId id="278" r:id="rId2"/>
    <p:sldId id="257" r:id="rId3"/>
    <p:sldId id="259" r:id="rId4"/>
    <p:sldId id="321" r:id="rId5"/>
    <p:sldId id="320" r:id="rId6"/>
    <p:sldId id="322" r:id="rId7"/>
    <p:sldId id="323" r:id="rId8"/>
    <p:sldId id="324" r:id="rId9"/>
    <p:sldId id="325" r:id="rId10"/>
    <p:sldId id="329" r:id="rId11"/>
    <p:sldId id="327" r:id="rId12"/>
    <p:sldId id="330" r:id="rId13"/>
    <p:sldId id="300" r:id="rId14"/>
    <p:sldId id="331" r:id="rId15"/>
    <p:sldId id="332" r:id="rId16"/>
    <p:sldId id="271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Arial" panose="020B0604020202020204" pitchFamily="34" charset="0"/>
        <a:ea typeface="ヒラギノ角ゴ ProN W3" charset="-128"/>
        <a:cs typeface="+mn-cs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Arial" panose="020B0604020202020204" pitchFamily="34" charset="0"/>
        <a:ea typeface="ヒラギノ角ゴ ProN W3" charset="-128"/>
        <a:cs typeface="+mn-cs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Arial" panose="020B0604020202020204" pitchFamily="34" charset="0"/>
        <a:ea typeface="ヒラギノ角ゴ ProN W3" charset="-128"/>
        <a:cs typeface="+mn-cs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Arial" panose="020B0604020202020204" pitchFamily="34" charset="0"/>
        <a:ea typeface="ヒラギノ角ゴ ProN W3" charset="-128"/>
        <a:cs typeface="+mn-cs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Arial" panose="020B0604020202020204" pitchFamily="34" charset="0"/>
        <a:ea typeface="ヒラギノ角ゴ ProN W3" charset="-128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panose="020B0604020202020204" pitchFamily="34" charset="0"/>
        <a:ea typeface="ヒラギノ角ゴ ProN W3" charset="-128"/>
        <a:cs typeface="+mn-cs"/>
        <a:sym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panose="020B0604020202020204" pitchFamily="34" charset="0"/>
        <a:ea typeface="ヒラギノ角ゴ ProN W3" charset="-128"/>
        <a:cs typeface="+mn-cs"/>
        <a:sym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panose="020B0604020202020204" pitchFamily="34" charset="0"/>
        <a:ea typeface="ヒラギノ角ゴ ProN W3" charset="-128"/>
        <a:cs typeface="+mn-cs"/>
        <a:sym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panose="020B0604020202020204" pitchFamily="34" charset="0"/>
        <a:ea typeface="ヒラギノ角ゴ ProN W3" charset="-128"/>
        <a:cs typeface="+mn-cs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13" autoAdjust="0"/>
    <p:restoredTop sz="94713"/>
  </p:normalViewPr>
  <p:slideViewPr>
    <p:cSldViewPr>
      <p:cViewPr varScale="1">
        <p:scale>
          <a:sx n="69" d="100"/>
          <a:sy n="69" d="100"/>
        </p:scale>
        <p:origin x="13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7" cy="466578"/>
          </a:xfrm>
          <a:prstGeom prst="rect">
            <a:avLst/>
          </a:prstGeom>
        </p:spPr>
        <p:txBody>
          <a:bodyPr vert="horz" wrap="square" lIns="93153" tIns="46577" rIns="93153" bIns="46577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48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72" y="0"/>
            <a:ext cx="3037627" cy="466578"/>
          </a:xfrm>
          <a:prstGeom prst="rect">
            <a:avLst/>
          </a:prstGeom>
        </p:spPr>
        <p:txBody>
          <a:bodyPr vert="horz" wrap="square" lIns="93153" tIns="46577" rIns="93153" bIns="465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1148"/>
              </a:spcBef>
              <a:defRPr sz="1200"/>
            </a:lvl1pPr>
          </a:lstStyle>
          <a:p>
            <a:pPr>
              <a:defRPr/>
            </a:pPr>
            <a:fld id="{DC4ED50D-6FE0-4432-9BFA-9DAB49AF7E9F}" type="datetime1">
              <a:rPr lang="en-US"/>
              <a:pPr>
                <a:defRPr/>
              </a:pPr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4"/>
            <a:ext cx="3037627" cy="464980"/>
          </a:xfrm>
          <a:prstGeom prst="rect">
            <a:avLst/>
          </a:prstGeom>
        </p:spPr>
        <p:txBody>
          <a:bodyPr vert="horz" wrap="square" lIns="93153" tIns="46577" rIns="93153" bIns="46577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148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72" y="8829824"/>
            <a:ext cx="3037627" cy="464980"/>
          </a:xfrm>
          <a:prstGeom prst="rect">
            <a:avLst/>
          </a:prstGeom>
        </p:spPr>
        <p:txBody>
          <a:bodyPr vert="horz" wrap="square" lIns="93153" tIns="46577" rIns="93153" bIns="465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1148"/>
              </a:spcBef>
              <a:defRPr sz="1200"/>
            </a:lvl1pPr>
          </a:lstStyle>
          <a:p>
            <a:pPr>
              <a:defRPr/>
            </a:pPr>
            <a:fld id="{021EEA1B-1A81-49E1-B008-FF265C724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11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701362" y="4414911"/>
            <a:ext cx="5607679" cy="418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7" rIns="93153" bIns="465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6129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pitchFamily="-109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1172" y="8829824"/>
            <a:ext cx="3037627" cy="4649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37" tIns="45619" rIns="91237" bIns="45619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-128"/>
                <a:sym typeface="Arial" panose="020B0604020202020204" pitchFamily="34" charset="0"/>
              </a:defRPr>
            </a:lvl1pPr>
            <a:lvl2pPr marL="740412" indent="-284650">
              <a:defRPr sz="20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-128"/>
                <a:sym typeface="Arial" panose="020B0604020202020204" pitchFamily="34" charset="0"/>
              </a:defRPr>
            </a:lvl2pPr>
            <a:lvl3pPr marL="1140202" indent="-227081">
              <a:defRPr sz="20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-128"/>
                <a:sym typeface="Arial" panose="020B0604020202020204" pitchFamily="34" charset="0"/>
              </a:defRPr>
            </a:lvl3pPr>
            <a:lvl4pPr marL="1595961" indent="-227081">
              <a:defRPr sz="20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-128"/>
                <a:sym typeface="Arial" panose="020B0604020202020204" pitchFamily="34" charset="0"/>
              </a:defRPr>
            </a:lvl4pPr>
            <a:lvl5pPr marL="2051722" indent="-227081">
              <a:defRPr sz="20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-128"/>
                <a:sym typeface="Arial" panose="020B0604020202020204" pitchFamily="34" charset="0"/>
              </a:defRPr>
            </a:lvl5pPr>
            <a:lvl6pPr marL="2512280" indent="-22708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-128"/>
                <a:sym typeface="Arial" panose="020B0604020202020204" pitchFamily="34" charset="0"/>
              </a:defRPr>
            </a:lvl6pPr>
            <a:lvl7pPr marL="2972839" indent="-22708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-128"/>
                <a:sym typeface="Arial" panose="020B0604020202020204" pitchFamily="34" charset="0"/>
              </a:defRPr>
            </a:lvl7pPr>
            <a:lvl8pPr marL="3433397" indent="-22708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-128"/>
                <a:sym typeface="Arial" panose="020B0604020202020204" pitchFamily="34" charset="0"/>
              </a:defRPr>
            </a:lvl8pPr>
            <a:lvl9pPr marL="3893955" indent="-22708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-128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ts val="1146"/>
              </a:spcBef>
            </a:pPr>
            <a:fld id="{62864350-F4D9-4A3E-9E30-9CE396134FF2}" type="slidenum">
              <a:rPr lang="en-US" altLang="en-US"/>
              <a:pPr eaLnBrk="1" hangingPunct="1">
                <a:spcBef>
                  <a:spcPts val="1146"/>
                </a:spcBef>
              </a:pPr>
              <a:t>1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45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31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91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386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C2940E-259A-4B10-B301-529596EB74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2386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661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386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C2940E-259A-4B10-B301-529596EB74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2386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6217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379">
              <a:spcBef>
                <a:spcPts val="428"/>
              </a:spcBef>
            </a:pPr>
            <a:r>
              <a:rPr lang="en-US" altLang="en-US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t>Spend time on this slide and let it sink in the difference between the percent and a flat deduction.</a:t>
            </a:r>
            <a:br>
              <a:rPr lang="en-US" altLang="en-US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rPr>
            </a:br>
            <a:r>
              <a:rPr lang="en-US" altLang="en-US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t>Inform students that each group will have 60 seconds to come together and choose an option.</a:t>
            </a:r>
          </a:p>
          <a:p>
            <a:pPr marL="38379">
              <a:spcBef>
                <a:spcPts val="428"/>
              </a:spcBef>
            </a:pPr>
            <a:r>
              <a:rPr lang="en-US" altLang="en-US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t>Only let them see the next slide after they can comprehend the situation.</a:t>
            </a:r>
          </a:p>
        </p:txBody>
      </p:sp>
    </p:spTree>
    <p:extLst>
      <p:ext uri="{BB962C8B-B14F-4D97-AF65-F5344CB8AC3E}">
        <p14:creationId xmlns:p14="http://schemas.microsoft.com/office/powerpoint/2010/main" val="2954581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81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28000">
              <a:schemeClr val="accent6">
                <a:lumMod val="40000"/>
                <a:lumOff val="60000"/>
              </a:schemeClr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 title="World map"/>
          <p:cNvSpPr>
            <a:spLocks noEditPoints="1"/>
          </p:cNvSpPr>
          <p:nvPr/>
        </p:nvSpPr>
        <p:spPr bwMode="auto">
          <a:xfrm>
            <a:off x="-3572" y="285750"/>
            <a:ext cx="9145191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31844">
                <a:srgbClr val="E3E3E3"/>
              </a:gs>
              <a:gs pos="0">
                <a:srgbClr val="E3E3E3"/>
              </a:gs>
              <a:gs pos="59300">
                <a:srgbClr val="E3E3E3"/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lvl="0"/>
            <a:endParaRPr sz="135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9" y="1828802"/>
            <a:ext cx="7317105" cy="3048001"/>
          </a:xfrm>
        </p:spPr>
        <p:txBody>
          <a:bodyPr>
            <a:normAutofit/>
          </a:bodyPr>
          <a:lstStyle>
            <a:lvl1pPr algn="ctr">
              <a:defRPr sz="4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771" y="285750"/>
            <a:ext cx="7945383" cy="11430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3200" baseline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69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7DE9D0C-28DE-4587-B2D9-46B431892D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85800"/>
            <a:ext cx="1601153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448" y="685800"/>
            <a:ext cx="5563552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AF6243-B40A-4E9B-8060-C9D2EFB8DE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5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00" y="228600"/>
            <a:ext cx="7668323" cy="1034415"/>
          </a:xfrm>
        </p:spPr>
        <p:txBody>
          <a:bodyPr/>
          <a:lstStyle>
            <a:lvl1pPr>
              <a:defRPr b="1" u="none" cap="none">
                <a:solidFill>
                  <a:schemeClr val="tx1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668323" cy="4312574"/>
          </a:xfrm>
        </p:spPr>
        <p:txBody>
          <a:bodyPr/>
          <a:lstStyle>
            <a:lvl1pPr marL="205795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77291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548786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720282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891778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pic>
        <p:nvPicPr>
          <p:cNvPr id="1028" name="Picture 4" descr="http://afmarcom.com/blog/wp-content/uploads/2012/05/Facebook-glob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52400" y="341818"/>
            <a:ext cx="921197" cy="921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172200"/>
            <a:ext cx="6525322" cy="18684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95400" y="1263015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09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450" y="3429003"/>
            <a:ext cx="7317105" cy="2362199"/>
          </a:xfrm>
        </p:spPr>
        <p:txBody>
          <a:bodyPr anchor="b">
            <a:normAutofit/>
          </a:bodyPr>
          <a:lstStyle>
            <a:lvl1pPr algn="l">
              <a:defRPr sz="3301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01" y="685804"/>
            <a:ext cx="5891331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4ABC3D2-6A3C-41B1-8FC6-094C0C53B5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13450" y="60198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http://afmarcom.com/blog/wp-content/uploads/2012/05/Facebook-glob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7128761" y="796704"/>
            <a:ext cx="921197" cy="921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1839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200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8084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5DAB97E-E85A-4D43-972E-0458A5D537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863922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7109" y="274638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1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48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448" y="2743203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7764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7764" y="2743203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CA0A7CE-647D-4448-BBC3-EDCDBEFAA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63602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159" y="202562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92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7ACABFD-4FD9-45BA-B61B-776FC7DE91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06864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950" y="181449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81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683B2A-62B9-4A24-8669-757F14EBD4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9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506" y="685800"/>
            <a:ext cx="4230202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4B34FF-527B-4157-9C7A-DE877731EA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886022" y="609600"/>
            <a:ext cx="0" cy="5762627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083" y="4860288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30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00506" y="685800"/>
            <a:ext cx="4230202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36B4B7F-5291-4711-B3D7-55DE5C5504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886022" y="685800"/>
            <a:ext cx="0" cy="5762627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179" y="4830444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00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accent6">
                <a:lumMod val="40000"/>
                <a:lumOff val="60000"/>
              </a:schemeClr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451" y="274638"/>
            <a:ext cx="533495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50" y="1828800"/>
            <a:ext cx="7317105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3997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7664" r:id="rId1"/>
    <p:sldLayoutId id="2147507665" r:id="rId2"/>
    <p:sldLayoutId id="2147507666" r:id="rId3"/>
    <p:sldLayoutId id="2147507667" r:id="rId4"/>
    <p:sldLayoutId id="2147507668" r:id="rId5"/>
    <p:sldLayoutId id="2147507669" r:id="rId6"/>
    <p:sldLayoutId id="2147507670" r:id="rId7"/>
    <p:sldLayoutId id="2147507671" r:id="rId8"/>
    <p:sldLayoutId id="2147507672" r:id="rId9"/>
    <p:sldLayoutId id="2147507673" r:id="rId10"/>
    <p:sldLayoutId id="214750767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4000" kern="1200" cap="none" baseline="0">
          <a:solidFill>
            <a:schemeClr val="tx1">
              <a:lumMod val="50000"/>
            </a:schemeClr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205795" indent="-171496" algn="l" defTabSz="685983" rtl="0" eaLnBrk="1" latinLnBrk="0" hangingPunct="1">
        <a:lnSpc>
          <a:spcPct val="90000"/>
        </a:lnSpc>
        <a:spcBef>
          <a:spcPts val="13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377291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548786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720282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891778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1063273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769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6265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77761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5v6prVTiTpMu4KGf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8mAzQRLzUPPup9Wf9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9"/>
          <p:cNvSpPr>
            <a:spLocks noChangeArrowheads="1"/>
          </p:cNvSpPr>
          <p:nvPr/>
        </p:nvSpPr>
        <p:spPr bwMode="auto">
          <a:xfrm>
            <a:off x="1371600" y="2895600"/>
            <a:ext cx="73152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15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Segoe UI" panose="020B0502040204020203" pitchFamily="34" charset="0"/>
                <a:ea typeface="ヒラギノ角ゴ ProN W3" charset="-128"/>
                <a:cs typeface="Segoe UI" panose="020B0502040204020203" pitchFamily="34" charset="0"/>
              </a:rPr>
              <a:t>	</a:t>
            </a:r>
            <a:r>
              <a:rPr lang="en-US" altLang="ja-JP" sz="4000" dirty="0">
                <a:latin typeface="Segoe UI" panose="020B0502040204020203" pitchFamily="34" charset="0"/>
                <a:cs typeface="Segoe UI" panose="020B0502040204020203" pitchFamily="34" charset="0"/>
              </a:rPr>
              <a:t>“Freedom's just another word for </a:t>
            </a:r>
            <a:r>
              <a:rPr lang="en-US" altLang="ja-JP" sz="4000" dirty="0" err="1">
                <a:latin typeface="Segoe UI" panose="020B0502040204020203" pitchFamily="34" charset="0"/>
                <a:cs typeface="Segoe UI" panose="020B0502040204020203" pitchFamily="34" charset="0"/>
              </a:rPr>
              <a:t>nothin</a:t>
            </a:r>
            <a:r>
              <a:rPr lang="en-US" altLang="ja-JP" sz="4000" dirty="0">
                <a:latin typeface="Segoe UI" panose="020B0502040204020203" pitchFamily="34" charset="0"/>
                <a:cs typeface="Segoe UI" panose="020B0502040204020203" pitchFamily="34" charset="0"/>
              </a:rPr>
              <a:t>’ left to lose.”	</a:t>
            </a:r>
            <a:br>
              <a:rPr lang="en-US" altLang="ja-JP" sz="4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altLang="ja-JP" sz="2000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altLang="ja-JP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alt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-Kris Kristofferson song sung by Janis Joplin</a:t>
            </a:r>
            <a:r>
              <a:rPr lang="en-US" alt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altLang="en-US" sz="105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Segoe UI" panose="020B0502040204020203" pitchFamily="34" charset="0"/>
                <a:ea typeface="ヒラギノ角ゴ ProN W3" charset="-128"/>
                <a:cs typeface="Segoe UI" panose="020B0502040204020203" pitchFamily="34" charset="0"/>
              </a:rPr>
              <a:t>		</a:t>
            </a:r>
            <a:r>
              <a:rPr lang="en-US" altLang="en-US" sz="2800" dirty="0">
                <a:solidFill>
                  <a:srgbClr val="000000"/>
                </a:solidFill>
                <a:latin typeface="Segoe UI" panose="020B0502040204020203" pitchFamily="34" charset="0"/>
                <a:ea typeface="ヒラギノ角ゴ ProN W3" charset="-128"/>
                <a:cs typeface="Segoe UI" panose="020B0502040204020203" pitchFamily="34" charset="0"/>
              </a:rPr>
              <a:t>	</a:t>
            </a:r>
          </a:p>
        </p:txBody>
      </p:sp>
      <p:sp>
        <p:nvSpPr>
          <p:cNvPr id="6" name="TextBox 7"/>
          <p:cNvSpPr txBox="1"/>
          <p:nvPr/>
        </p:nvSpPr>
        <p:spPr>
          <a:xfrm>
            <a:off x="5029200" y="304800"/>
            <a:ext cx="39624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sz="3200" b="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PST 101</a:t>
            </a:r>
            <a:br>
              <a:rPr lang="en-US" sz="3200" b="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b="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Module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en-US" sz="3200" b="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Lecture 10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Added Points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 to the points in the chart, some of your may have earned other points through Mod 4 and 5.  They will be added </a:t>
            </a:r>
            <a:r>
              <a:rPr lang="en-US" dirty="0" smtClean="0"/>
              <a:t>on to the points given on the last class.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85163" y="6448425"/>
            <a:ext cx="858837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7ACABFD-4FD9-45BA-B61B-776FC7DE919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5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numbers are like they are.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Notice the middle and upper groups were not hit as hard as the poorer groups just like COVID-19 has hit the lower classes in our society more. </a:t>
            </a:r>
          </a:p>
          <a:p>
            <a:r>
              <a:rPr lang="en-US" dirty="0"/>
              <a:t>The “SYSTEM” does harm to individuals in different ways and amounts.</a:t>
            </a:r>
          </a:p>
          <a:p>
            <a:r>
              <a:rPr lang="en-US" dirty="0"/>
              <a:t>Live with it.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85163" y="6448425"/>
            <a:ext cx="858837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7ACABFD-4FD9-45BA-B61B-776FC7DE919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Status Quo Versus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feel about the new point distributions?  </a:t>
            </a:r>
          </a:p>
          <a:p>
            <a:r>
              <a:rPr lang="en-US" dirty="0"/>
              <a:t>What are you going to do about those feelings? </a:t>
            </a:r>
          </a:p>
        </p:txBody>
      </p:sp>
    </p:spTree>
    <p:extLst>
      <p:ext uri="{BB962C8B-B14F-4D97-AF65-F5344CB8AC3E}">
        <p14:creationId xmlns:p14="http://schemas.microsoft.com/office/powerpoint/2010/main" val="33693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36"/>
          <p:cNvSpPr>
            <a:spLocks/>
          </p:cNvSpPr>
          <p:nvPr/>
        </p:nvSpPr>
        <p:spPr bwMode="auto">
          <a:xfrm>
            <a:off x="1143000" y="228600"/>
            <a:ext cx="77724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>
              <a:spcBef>
                <a:spcPts val="8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-128"/>
                <a:sym typeface="Tahoma" panose="020B0604030504040204" pitchFamily="34" charset="0"/>
              </a:defRPr>
            </a:lvl1pPr>
            <a:lvl2pPr marL="742950" indent="-285750">
              <a:spcBef>
                <a:spcPts val="700"/>
              </a:spcBef>
              <a:buSzPct val="7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-128"/>
                <a:sym typeface="Tahoma" panose="020B0604030504040204" pitchFamily="34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ahoma" panose="020B0604030504040204" pitchFamily="34" charset="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-128"/>
                <a:sym typeface="Tahoma" panose="020B0604030504040204" pitchFamily="34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-128"/>
                <a:sym typeface="Tahoma" panose="020B060403050404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CC6600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-128"/>
                <a:sym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6600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-128"/>
                <a:sym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6600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-128"/>
                <a:sym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6600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-128"/>
                <a:sym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6600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-128"/>
                <a:sym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Let’s Take a Vote</a:t>
            </a:r>
          </a:p>
        </p:txBody>
      </p:sp>
      <p:sp>
        <p:nvSpPr>
          <p:cNvPr id="50180" name="Rectangle 337"/>
          <p:cNvSpPr>
            <a:spLocks/>
          </p:cNvSpPr>
          <p:nvPr/>
        </p:nvSpPr>
        <p:spPr bwMode="auto">
          <a:xfrm>
            <a:off x="685800" y="1752600"/>
            <a:ext cx="86868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8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-128"/>
                <a:sym typeface="Tahoma" panose="020B0604030504040204" pitchFamily="34" charset="0"/>
              </a:defRPr>
            </a:lvl1pPr>
            <a:lvl2pPr marL="742950" indent="-285750">
              <a:spcBef>
                <a:spcPts val="700"/>
              </a:spcBef>
              <a:buSzPct val="75000"/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-128"/>
                <a:sym typeface="Tahoma" panose="020B0604030504040204" pitchFamily="34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ahoma" panose="020B0604030504040204" pitchFamily="34" charset="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-128"/>
                <a:sym typeface="Tahoma" panose="020B0604030504040204" pitchFamily="34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-128"/>
                <a:sym typeface="Tahoma" panose="020B060403050404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CC6600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-128"/>
                <a:sym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6600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-128"/>
                <a:sym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6600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-128"/>
                <a:sym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6600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-128"/>
                <a:sym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6600"/>
              </a:buClr>
              <a:buSzPct val="100000"/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N W3" charset="-128"/>
                <a:sym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dirty="0">
                <a:latin typeface="Segoe UI" panose="020B0502040204020203" pitchFamily="34" charset="0"/>
                <a:cs typeface="Segoe UI" panose="020B0502040204020203" pitchFamily="34" charset="0"/>
                <a:sym typeface="Arial Bold" panose="020B0704020202020204" pitchFamily="34" charset="0"/>
              </a:rPr>
              <a:t>Using this URL, vote and explain why by 4/23 at 9PM.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 dirty="0">
              <a:latin typeface="Segoe UI" panose="020B0502040204020203" pitchFamily="34" charset="0"/>
              <a:cs typeface="Segoe UI" panose="020B0502040204020203" pitchFamily="34" charset="0"/>
              <a:sym typeface="Arial Bold" panose="020B0704020202020204" pitchFamily="34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dirty="0">
                <a:latin typeface="Segoe UI" panose="020B0502040204020203" pitchFamily="34" charset="0"/>
                <a:cs typeface="Segoe UI" panose="020B0502040204020203" pitchFamily="34" charset="0"/>
                <a:sym typeface="Arial Bold" panose="020B0704020202020204" pitchFamily="34" charset="0"/>
                <a:hlinkClick r:id="rId3"/>
              </a:rPr>
              <a:t>https://forms.gle/5v6prVTiTpMu4KGf7</a:t>
            </a:r>
            <a:endParaRPr lang="en-US" altLang="en-US" sz="2400" dirty="0">
              <a:latin typeface="Segoe UI" panose="020B0502040204020203" pitchFamily="34" charset="0"/>
              <a:cs typeface="Segoe UI" panose="020B0502040204020203" pitchFamily="34" charset="0"/>
              <a:sym typeface="Arial Bold" panose="020B0704020202020204" pitchFamily="34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 dirty="0">
              <a:latin typeface="Segoe UI" panose="020B0502040204020203" pitchFamily="34" charset="0"/>
              <a:cs typeface="Segoe UI" panose="020B0502040204020203" pitchFamily="34" charset="0"/>
              <a:sym typeface="Arial Bold" panose="020B0704020202020204" pitchFamily="34" charset="0"/>
            </a:endParaRPr>
          </a:p>
          <a:p>
            <a:pPr eaLnBrk="1" hangingPunct="1">
              <a:spcBef>
                <a:spcPct val="0"/>
              </a:spcBef>
              <a:buSzTx/>
              <a:buNone/>
            </a:pPr>
            <a:r>
              <a:rPr lang="en-US" altLang="en-US" sz="2400" dirty="0">
                <a:latin typeface="Segoe UI" panose="020B0502040204020203" pitchFamily="34" charset="0"/>
                <a:cs typeface="Segoe UI" panose="020B0502040204020203" pitchFamily="34" charset="0"/>
                <a:sym typeface="Arial" panose="020B0604020202020204" pitchFamily="34" charset="0"/>
              </a:rPr>
              <a:t>Option 1: Status quo presented on slide 11 (plus what ever other points your might earned from assignments)</a:t>
            </a:r>
          </a:p>
          <a:p>
            <a:pPr marL="496888" indent="-457200" eaLnBrk="1" hangingPunct="1">
              <a:spcBef>
                <a:spcPct val="0"/>
              </a:spcBef>
              <a:buSzTx/>
              <a:buFontTx/>
              <a:buAutoNum type="arabicPeriod"/>
            </a:pPr>
            <a:endParaRPr lang="en-US" altLang="en-US" sz="2400" dirty="0">
              <a:latin typeface="Segoe UI" panose="020B0502040204020203" pitchFamily="34" charset="0"/>
              <a:cs typeface="Segoe UI" panose="020B0502040204020203" pitchFamily="34" charset="0"/>
              <a:sym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SzTx/>
              <a:buNone/>
            </a:pPr>
            <a:r>
              <a:rPr lang="en-US" altLang="en-US" sz="2400" dirty="0">
                <a:latin typeface="Segoe UI" panose="020B0502040204020203" pitchFamily="34" charset="0"/>
                <a:cs typeface="Segoe UI" panose="020B0502040204020203" pitchFamily="34" charset="0"/>
                <a:sym typeface="Arial" panose="020B0604020202020204" pitchFamily="34" charset="0"/>
              </a:rPr>
              <a:t>Option 2: Each group gets the same number of competition points.*</a:t>
            </a:r>
          </a:p>
          <a:p>
            <a:pPr eaLnBrk="1" hangingPunct="1">
              <a:spcBef>
                <a:spcPct val="0"/>
              </a:spcBef>
              <a:buSzTx/>
              <a:buNone/>
            </a:pPr>
            <a:endParaRPr lang="en-US" altLang="en-US" sz="2400" dirty="0">
              <a:latin typeface="Segoe UI" panose="020B0502040204020203" pitchFamily="34" charset="0"/>
              <a:cs typeface="Segoe UI" panose="020B0502040204020203" pitchFamily="34" charset="0"/>
              <a:sym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SzTx/>
              <a:buNone/>
            </a:pPr>
            <a:r>
              <a:rPr lang="en-US" altLang="en-US" sz="2400" dirty="0">
                <a:latin typeface="Segoe UI" panose="020B0502040204020203" pitchFamily="34" charset="0"/>
                <a:cs typeface="Segoe UI" panose="020B0502040204020203" pitchFamily="34" charset="0"/>
                <a:sym typeface="Arial" panose="020B0604020202020204" pitchFamily="34" charset="0"/>
              </a:rPr>
              <a:t>*Number of points not available for publication at this time and will be based on the voter participation and the quality on the justifications. </a:t>
            </a:r>
          </a:p>
          <a:p>
            <a:pPr eaLnBrk="1" hangingPunct="1">
              <a:spcBef>
                <a:spcPct val="0"/>
              </a:spcBef>
              <a:buSzTx/>
              <a:buNone/>
            </a:pPr>
            <a:endParaRPr lang="en-US" altLang="en-US" sz="2400" dirty="0">
              <a:latin typeface="Segoe UI" panose="020B0502040204020203" pitchFamily="34" charset="0"/>
              <a:cs typeface="Segoe UI" panose="020B0502040204020203" pitchFamily="34" charset="0"/>
              <a:sym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SzTx/>
              <a:buNone/>
            </a:pPr>
            <a:endParaRPr lang="en-US" altLang="en-US" sz="2400" dirty="0">
              <a:latin typeface="Segoe UI" panose="020B0502040204020203" pitchFamily="34" charset="0"/>
              <a:cs typeface="Segoe UI" panose="020B0502040204020203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68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Influence the Vote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68323" cy="4312574"/>
          </a:xfrm>
        </p:spPr>
        <p:txBody>
          <a:bodyPr/>
          <a:lstStyle/>
          <a:p>
            <a:r>
              <a:rPr lang="en-US" dirty="0"/>
              <a:t>Communicate with members of your group and others you know in the class to either maintain the status quo or get as many as Coplin plans to give</a:t>
            </a:r>
          </a:p>
          <a:p>
            <a:pPr marL="34299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04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5E29C-E630-E541-A5C6-61B3CF97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Survey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B7BE2-B97E-A44C-B696-733886DF9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consider taking the time to complete this survey by 9:00 pm EST 4/24</a:t>
            </a:r>
          </a:p>
          <a:p>
            <a:pPr lvl="1"/>
            <a:r>
              <a:rPr lang="en-US" dirty="0">
                <a:hlinkClick r:id="rId2"/>
              </a:rPr>
              <a:t>https://forms.gle/8mAzQRLzUPPup9Wf9</a:t>
            </a:r>
            <a:endParaRPr lang="en-US" dirty="0"/>
          </a:p>
          <a:p>
            <a:pPr marL="205795" lvl="1" indent="0">
              <a:buNone/>
            </a:pPr>
            <a:endParaRPr lang="en-US" dirty="0"/>
          </a:p>
          <a:p>
            <a:r>
              <a:rPr lang="en-US" dirty="0"/>
              <a:t>It is not an assignment, but your feedback would be appreciated and valued. </a:t>
            </a:r>
          </a:p>
        </p:txBody>
      </p:sp>
    </p:spTree>
    <p:extLst>
      <p:ext uri="{BB962C8B-B14F-4D97-AF65-F5344CB8AC3E}">
        <p14:creationId xmlns:p14="http://schemas.microsoft.com/office/powerpoint/2010/main" val="206733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16" name="Rectangle 336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5334950" cy="838200"/>
          </a:xfrm>
        </p:spPr>
        <p:txBody>
          <a:bodyPr rIns="132080"/>
          <a:lstStyle/>
          <a:p>
            <a:pPr indent="0" eaLnBrk="1" hangingPunct="1"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  <a:sym typeface="Times New Roman Bold Italic" charset="0"/>
              </a:rPr>
              <a:t>For Next Class</a:t>
            </a:r>
            <a:endParaRPr lang="en-US" dirty="0">
              <a:latin typeface="Segoe UI" panose="020B0502040204020203" pitchFamily="34" charset="0"/>
              <a:ea typeface="ヒラギノ明朝 ProN W6" charset="-128"/>
              <a:cs typeface="Segoe UI" panose="020B0502040204020203" pitchFamily="34" charset="0"/>
              <a:sym typeface="Times New Roman Bold Italic" charset="0"/>
            </a:endParaRPr>
          </a:p>
        </p:txBody>
      </p:sp>
      <p:sp>
        <p:nvSpPr>
          <p:cNvPr id="54276" name="Rectangle 337"/>
          <p:cNvSpPr>
            <a:spLocks noGrp="1" noChangeArrowheads="1"/>
          </p:cNvSpPr>
          <p:nvPr>
            <p:ph sz="half" idx="1"/>
          </p:nvPr>
        </p:nvSpPr>
        <p:spPr>
          <a:xfrm>
            <a:off x="925200" y="1828800"/>
            <a:ext cx="7609200" cy="4343400"/>
          </a:xfrm>
        </p:spPr>
        <p:txBody>
          <a:bodyPr rIns="132080">
            <a:normAutofit/>
          </a:bodyPr>
          <a:lstStyle/>
          <a:p>
            <a:r>
              <a:rPr lang="en-US" alt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Module 5 due by 12:45 on 4/27 </a:t>
            </a:r>
            <a:r>
              <a:rPr lang="en-US" altLang="en-US" sz="5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  <a:sym typeface="Tahoma Bold" panose="020B0804030504040204" pitchFamily="34" charset="0"/>
              </a:rPr>
              <a:t>NO LATE PAPERS ACCEPTED! NO REGRADES!</a:t>
            </a:r>
            <a:endParaRPr lang="en-US" altLang="en-US" sz="5400" dirty="0">
              <a:solidFill>
                <a:srgbClr val="FF0000"/>
              </a:solidFill>
              <a:latin typeface="Segoe UI" panose="020B0502040204020203" pitchFamily="34" charset="0"/>
              <a:ea typeface="ヒラギノ角ゴ ProN W6" charset="-128"/>
              <a:cs typeface="Segoe UI" panose="020B0502040204020203" pitchFamily="34" charset="0"/>
              <a:sym typeface="Tahoma Bold" panose="020B0804030504040204" pitchFamily="34" charset="0"/>
            </a:endParaRPr>
          </a:p>
          <a:p>
            <a:r>
              <a:rPr lang="en-US" alt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The Key to a Better World – Revealed on Monday!!!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2" name="Rectangle 336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Times New Roman Bold Italic" charset="0"/>
                <a:cs typeface="Times New Roman Bold Italic" charset="0"/>
                <a:sym typeface="Times New Roman Bold Italic" charset="0"/>
              </a:rPr>
              <a:t>Class Agenda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Times New Roman Bold Italic" charset="0"/>
              <a:ea typeface="ヒラギノ明朝 ProN W6" charset="-128"/>
              <a:sym typeface="Times New Roman Bold Italic" charset="0"/>
            </a:endParaRPr>
          </a:p>
        </p:txBody>
      </p:sp>
      <p:sp>
        <p:nvSpPr>
          <p:cNvPr id="33796" name="Rectangle 337"/>
          <p:cNvSpPr>
            <a:spLocks noGrp="1" noChangeArrowheads="1"/>
          </p:cNvSpPr>
          <p:nvPr>
            <p:ph idx="1"/>
          </p:nvPr>
        </p:nvSpPr>
        <p:spPr>
          <a:xfrm>
            <a:off x="609600" y="1538288"/>
            <a:ext cx="7772400" cy="4710112"/>
          </a:xfrm>
        </p:spPr>
        <p:txBody>
          <a:bodyPr rIns="132080"/>
          <a:lstStyle/>
          <a:p>
            <a:r>
              <a:rPr lang="en-US" altLang="en-US" dirty="0"/>
              <a:t>Announcements</a:t>
            </a:r>
          </a:p>
          <a:p>
            <a:r>
              <a:rPr lang="en-US" altLang="en-US" dirty="0"/>
              <a:t>The Competition Point Gap</a:t>
            </a:r>
          </a:p>
          <a:p>
            <a:r>
              <a:rPr lang="en-US" altLang="en-US" dirty="0"/>
              <a:t>Assignment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36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altLang="en-US"/>
              <a:t>Policy Studies Majors and TAs</a:t>
            </a:r>
          </a:p>
        </p:txBody>
      </p:sp>
      <p:sp>
        <p:nvSpPr>
          <p:cNvPr id="35844" name="Rectangle 337"/>
          <p:cNvSpPr>
            <a:spLocks noGrp="1" noChangeArrowheads="1"/>
          </p:cNvSpPr>
          <p:nvPr>
            <p:ph idx="1"/>
          </p:nvPr>
        </p:nvSpPr>
        <p:spPr/>
        <p:txBody>
          <a:bodyPr rIns="132080"/>
          <a:lstStyle/>
          <a:p>
            <a:r>
              <a:rPr lang="en-US" altLang="en-US" dirty="0"/>
              <a:t>Keep the </a:t>
            </a:r>
            <a:r>
              <a:rPr lang="en-US" altLang="en-US" i="1" dirty="0"/>
              <a:t>Public Policy Skills in Action </a:t>
            </a:r>
            <a:r>
              <a:rPr lang="en-US" altLang="en-US" dirty="0"/>
              <a:t>book</a:t>
            </a:r>
            <a:r>
              <a:rPr lang="en-US" altLang="en-US" i="1" dirty="0"/>
              <a:t>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PST 101 SOCIETY competition points distribution: The highest group (12) had 29 points. almost twice as many points as the lowest groups (3 and 17) which had 15).  </a:t>
            </a:r>
          </a:p>
          <a:p>
            <a:r>
              <a:rPr lang="en-US" dirty="0"/>
              <a:t>PST 101 as a society is certainly better than America.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2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Competition Points on 3/13</a:t>
            </a:r>
          </a:p>
        </p:txBody>
      </p:sp>
      <p:sp>
        <p:nvSpPr>
          <p:cNvPr id="4" name="Rectangle 3"/>
          <p:cNvSpPr/>
          <p:nvPr/>
        </p:nvSpPr>
        <p:spPr>
          <a:xfrm>
            <a:off x="2833972" y="2307091"/>
            <a:ext cx="774746" cy="267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58" marR="0" lvl="0" indent="0" algn="ctr" defTabSz="385763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39" b="0" i="1" u="none" strike="noStrike" kern="120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charset="0"/>
                <a:ea typeface="MS PGothic" panose="020B0600070205080204" pitchFamily="34" charset="-128"/>
                <a:cs typeface="Times New Roman" charset="0"/>
                <a:sym typeface="Times New Roman" charset="0"/>
              </a:rPr>
              <a:t>Winners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68" y="2564101"/>
            <a:ext cx="1653393" cy="21375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83034" y="4689198"/>
            <a:ext cx="625683" cy="267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39" b="0" i="1" u="none" strike="noStrike" kern="120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pitchFamily="18" charset="0"/>
                <a:ea typeface="MS PGothic" panose="020B0600070205080204" pitchFamily="34" charset="-128"/>
                <a:cs typeface="Times New Roman" pitchFamily="18" charset="0"/>
                <a:sym typeface="Times New Roman" pitchFamily="18" charset="0"/>
              </a:rPr>
              <a:t>Losers</a:t>
            </a:r>
            <a:endParaRPr kumimoji="0" lang="en-US" sz="760" b="0" i="1" u="none" strike="noStrike" kern="1200" cap="none" spc="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itchFamily="18" charset="0"/>
              <a:ea typeface="MS PGothic" panose="020B0600070205080204" pitchFamily="34" charset="-128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33971" y="4951177"/>
            <a:ext cx="973711" cy="2092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PGothic"/>
                <a:cs typeface="Arial"/>
              </a:rPr>
              <a:t>As of 3/11/2020</a:t>
            </a:r>
            <a:endParaRPr kumimoji="0" lang="en-US" sz="76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C9A063B8-8C0E-DF42-929F-722287703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745" y="2347043"/>
            <a:ext cx="103939" cy="363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435" tIns="25718" rIns="51435" bIns="2571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1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/>
            </a:r>
            <a:br>
              <a:rPr kumimoji="0" lang="en-US" altLang="en-US" sz="101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b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851F58B-9A0A-7748-BD65-CF5CEE4886DF}"/>
              </a:ext>
            </a:extLst>
          </p:cNvPr>
          <p:cNvGraphicFramePr>
            <a:graphicFrameLocks noGrp="1"/>
          </p:cNvGraphicFramePr>
          <p:nvPr/>
        </p:nvGraphicFramePr>
        <p:xfrm>
          <a:off x="5105400" y="1752600"/>
          <a:ext cx="1689054" cy="45348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192">
                  <a:extLst>
                    <a:ext uri="{9D8B030D-6E8A-4147-A177-3AD203B41FA5}">
                      <a16:colId xmlns:a16="http://schemas.microsoft.com/office/drawing/2014/main" val="2044096137"/>
                    </a:ext>
                  </a:extLst>
                </a:gridCol>
                <a:gridCol w="1041862">
                  <a:extLst>
                    <a:ext uri="{9D8B030D-6E8A-4147-A177-3AD203B41FA5}">
                      <a16:colId xmlns:a16="http://schemas.microsoft.com/office/drawing/2014/main" val="3340991414"/>
                    </a:ext>
                  </a:extLst>
                </a:gridCol>
              </a:tblGrid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Groups</a:t>
                      </a:r>
                      <a:endParaRPr lang="en-US" sz="1050" dirty="0"/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Points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4075030219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12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29</a:t>
                      </a:r>
                      <a:endParaRPr lang="en-US" sz="1050" dirty="0"/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464003054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14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29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3954471528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17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marR="0" lvl="0" indent="0" algn="l" defTabSz="514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25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922023641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4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lvl="0" indent="0" algn="l" defTabSz="5144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1" dirty="0"/>
                        <a:t>24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226990246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16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lvl="0" indent="0" algn="l" defTabSz="5144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1" dirty="0"/>
                        <a:t>23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674006115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6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marR="0" lvl="0" indent="0" algn="l" defTabSz="514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22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3825010176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13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lvl="0" algn="l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22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037143073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2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21</a:t>
                      </a:r>
                      <a:endParaRPr lang="en-US" sz="1050" dirty="0"/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048641594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5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21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679604216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10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21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541883128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15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20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379717524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8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19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351286784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18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822355887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9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18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997389663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11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18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994087628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3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15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4285861512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7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15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956938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59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PST 101 Equality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 extra credit points were given in Module 4. </a:t>
            </a:r>
          </a:p>
          <a:p>
            <a:r>
              <a:rPr lang="en-US" dirty="0"/>
              <a:t>On average, the higher groups earned nearly 10 points and the lowest groups at 5 points for the first 3 modules.</a:t>
            </a:r>
          </a:p>
          <a:p>
            <a:r>
              <a:rPr lang="en-US" dirty="0"/>
              <a:t>Since pts. were not available the normal way for Mods 4 and 5, I will give between 10 and 20 competition points for Module 5.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85163" y="6448425"/>
            <a:ext cx="858837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7ACABFD-4FD9-45BA-B61B-776FC7DE919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distribute them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 use the distribution for the first 3 modules, look at the distribution on the next slide. </a:t>
            </a:r>
          </a:p>
        </p:txBody>
      </p:sp>
    </p:spTree>
    <p:extLst>
      <p:ext uri="{BB962C8B-B14F-4D97-AF65-F5344CB8AC3E}">
        <p14:creationId xmlns:p14="http://schemas.microsoft.com/office/powerpoint/2010/main" val="275329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/>
              <a:t>Distribution according to the past for new points for Mod 4 and 5.</a:t>
            </a:r>
          </a:p>
        </p:txBody>
      </p:sp>
      <p:sp>
        <p:nvSpPr>
          <p:cNvPr id="4" name="Rectangle 3"/>
          <p:cNvSpPr/>
          <p:nvPr/>
        </p:nvSpPr>
        <p:spPr>
          <a:xfrm>
            <a:off x="2833972" y="2307091"/>
            <a:ext cx="774746" cy="267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58" marR="0" lvl="0" indent="0" algn="ctr" defTabSz="385763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39" b="0" i="1" u="none" strike="noStrike" kern="120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charset="0"/>
                <a:ea typeface="MS PGothic" panose="020B0600070205080204" pitchFamily="34" charset="-128"/>
                <a:cs typeface="Times New Roman" charset="0"/>
                <a:sym typeface="Times New Roman" charset="0"/>
              </a:rPr>
              <a:t>Winners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68" y="2564101"/>
            <a:ext cx="1653393" cy="21375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83034" y="4689198"/>
            <a:ext cx="625683" cy="267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39" b="0" i="1" u="none" strike="noStrike" kern="120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imes New Roman" pitchFamily="18" charset="0"/>
                <a:ea typeface="MS PGothic" panose="020B0600070205080204" pitchFamily="34" charset="-128"/>
                <a:cs typeface="Times New Roman" pitchFamily="18" charset="0"/>
                <a:sym typeface="Times New Roman" pitchFamily="18" charset="0"/>
              </a:rPr>
              <a:t>Losers</a:t>
            </a:r>
            <a:endParaRPr kumimoji="0" lang="en-US" sz="760" b="0" i="1" u="none" strike="noStrike" kern="1200" cap="none" spc="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imes New Roman" pitchFamily="18" charset="0"/>
              <a:ea typeface="MS PGothic" panose="020B0600070205080204" pitchFamily="34" charset="-128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33971" y="4951177"/>
            <a:ext cx="973711" cy="2092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385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PGothic"/>
                <a:cs typeface="Arial"/>
              </a:rPr>
              <a:t>As of 3/11/2020</a:t>
            </a:r>
            <a:endParaRPr kumimoji="0" lang="en-US" sz="76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C9A063B8-8C0E-DF42-929F-722287703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745" y="2347043"/>
            <a:ext cx="103939" cy="363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435" tIns="25718" rIns="51435" bIns="2571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1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/>
            </a:r>
            <a:br>
              <a:rPr kumimoji="0" lang="en-US" altLang="en-US" sz="101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br>
            <a:endParaRPr kumimoji="0" lang="en-US" altLang="en-US" sz="101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851F58B-9A0A-7748-BD65-CF5CEE4886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593284"/>
              </p:ext>
            </p:extLst>
          </p:nvPr>
        </p:nvGraphicFramePr>
        <p:xfrm>
          <a:off x="5105400" y="1752600"/>
          <a:ext cx="1689054" cy="45348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192">
                  <a:extLst>
                    <a:ext uri="{9D8B030D-6E8A-4147-A177-3AD203B41FA5}">
                      <a16:colId xmlns:a16="http://schemas.microsoft.com/office/drawing/2014/main" val="2044096137"/>
                    </a:ext>
                  </a:extLst>
                </a:gridCol>
                <a:gridCol w="1041862">
                  <a:extLst>
                    <a:ext uri="{9D8B030D-6E8A-4147-A177-3AD203B41FA5}">
                      <a16:colId xmlns:a16="http://schemas.microsoft.com/office/drawing/2014/main" val="3340991414"/>
                    </a:ext>
                  </a:extLst>
                </a:gridCol>
              </a:tblGrid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Groups</a:t>
                      </a:r>
                      <a:endParaRPr lang="en-US" sz="1050" dirty="0"/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Points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4075030219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12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20</a:t>
                      </a:r>
                      <a:endParaRPr lang="en-US" sz="1050" dirty="0"/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464003054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14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20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3954471528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17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marR="0" lvl="0" indent="0" algn="l" defTabSz="514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16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922023641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4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lvl="0" indent="0" algn="l" defTabSz="5144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1" dirty="0"/>
                        <a:t>15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226990246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16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lvl="0" indent="0" algn="l" defTabSz="5144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1" dirty="0"/>
                        <a:t>12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674006115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6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marR="0" lvl="0" indent="0" algn="l" defTabSz="514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12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3825010176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13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lvl="0" algn="l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12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037143073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2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12</a:t>
                      </a:r>
                      <a:endParaRPr lang="en-US" sz="1050" dirty="0"/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048641594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5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12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679604216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10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12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541883128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15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12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379717524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8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12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351286784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11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822355887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9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997389663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11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994087628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3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4285861512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7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956938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51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Consequences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Outside and unexpected events shape socio-economics conditions and therefore policies.  </a:t>
            </a:r>
          </a:p>
          <a:p>
            <a:r>
              <a:rPr lang="en-US" dirty="0"/>
              <a:t>Covid-19 has produced a new distribution of possible points earned for Modules 4 and 5.  See the bad news on the next slide.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85163" y="6448425"/>
            <a:ext cx="858837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7ACABFD-4FD9-45BA-B61B-776FC7DE919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8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World 16x9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Mod 1" id="{E8B047D8-5DA2-4268-A35E-AF6CAB801908}" vid="{B79BA4AB-9EEB-4CF6-8611-4A938406BEE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80758EB9B75A459F9F5E4025C4C44D" ma:contentTypeVersion="6" ma:contentTypeDescription="Create a new document." ma:contentTypeScope="" ma:versionID="f3d4f837e4e0e2e887b51db74f7e0d88">
  <xsd:schema xmlns:xsd="http://www.w3.org/2001/XMLSchema" xmlns:xs="http://www.w3.org/2001/XMLSchema" xmlns:p="http://schemas.microsoft.com/office/2006/metadata/properties" xmlns:ns2="378dde1d-f95b-480e-a2f8-2594b11a5a69" xmlns:ns3="3435fdc1-bd18-4e81-ad4b-8ae74479101b" targetNamespace="http://schemas.microsoft.com/office/2006/metadata/properties" ma:root="true" ma:fieldsID="0f835025cb364d4683b4f688fb499511" ns2:_="" ns3:_="">
    <xsd:import namespace="378dde1d-f95b-480e-a2f8-2594b11a5a69"/>
    <xsd:import namespace="3435fdc1-bd18-4e81-ad4b-8ae7447910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dde1d-f95b-480e-a2f8-2594b11a5a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fdc1-bd18-4e81-ad4b-8ae74479101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D6B1EC-07CF-45F3-B1E7-17E02D6EE8A5}"/>
</file>

<file path=customXml/itemProps2.xml><?xml version="1.0" encoding="utf-8"?>
<ds:datastoreItem xmlns:ds="http://schemas.openxmlformats.org/officeDocument/2006/customXml" ds:itemID="{7F3A1BC2-3809-43CF-AD11-61AF8337CC7F}"/>
</file>

<file path=customXml/itemProps3.xml><?xml version="1.0" encoding="utf-8"?>
<ds:datastoreItem xmlns:ds="http://schemas.openxmlformats.org/officeDocument/2006/customXml" ds:itemID="{089B32A1-6CFE-45E0-9186-3B16A503C919}"/>
</file>

<file path=docProps/app.xml><?xml version="1.0" encoding="utf-8"?>
<Properties xmlns="http://schemas.openxmlformats.org/officeDocument/2006/extended-properties" xmlns:vt="http://schemas.openxmlformats.org/officeDocument/2006/docPropsVTypes">
  <Template>PAF 101 Template</Template>
  <TotalTime>2761</TotalTime>
  <Pages>0</Pages>
  <Words>689</Words>
  <Characters>0</Characters>
  <Application>Microsoft Office PowerPoint</Application>
  <PresentationFormat>On-screen Show (4:3)</PresentationFormat>
  <Lines>0</Lines>
  <Paragraphs>140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1" baseType="lpstr">
      <vt:lpstr>ＭＳ Ｐゴシック</vt:lpstr>
      <vt:lpstr>ＭＳ Ｐゴシック</vt:lpstr>
      <vt:lpstr>Arial</vt:lpstr>
      <vt:lpstr>Arial Bold</vt:lpstr>
      <vt:lpstr>Calibri</vt:lpstr>
      <vt:lpstr>Segoe UI</vt:lpstr>
      <vt:lpstr>Segoe UI Light</vt:lpstr>
      <vt:lpstr>Tahoma</vt:lpstr>
      <vt:lpstr>Tahoma Bold</vt:lpstr>
      <vt:lpstr>Times New Roman</vt:lpstr>
      <vt:lpstr>Times New Roman Bold Italic</vt:lpstr>
      <vt:lpstr>ヒラギノ明朝 ProN W6</vt:lpstr>
      <vt:lpstr>ヒラギノ角ゴ ProN W3</vt:lpstr>
      <vt:lpstr>ヒラギノ角ゴ ProN W6</vt:lpstr>
      <vt:lpstr>Continental World 16x9</vt:lpstr>
      <vt:lpstr>PowerPoint Presentation</vt:lpstr>
      <vt:lpstr>Class Agenda</vt:lpstr>
      <vt:lpstr>Policy Studies Majors and TAs</vt:lpstr>
      <vt:lpstr>Competition Points</vt:lpstr>
      <vt:lpstr>Competition Points on 3/13</vt:lpstr>
      <vt:lpstr>More on PST 101 Equality</vt:lpstr>
      <vt:lpstr>How to distribute them</vt:lpstr>
      <vt:lpstr>Distribution according to the past for new points for Mod 4 and 5.</vt:lpstr>
      <vt:lpstr>COVID-19 Consequences</vt:lpstr>
      <vt:lpstr>Added Points </vt:lpstr>
      <vt:lpstr>Why the numbers are like they are. </vt:lpstr>
      <vt:lpstr>The Status Quo Versus Change</vt:lpstr>
      <vt:lpstr>PowerPoint Presentation</vt:lpstr>
      <vt:lpstr>How to Influence the Vote </vt:lpstr>
      <vt:lpstr>Class Survey </vt:lpstr>
      <vt:lpstr>For 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PAF 101 - Lecture Four</dc:title>
  <dc:creator>Frank Shultz</dc:creator>
  <dc:description>Module One</dc:description>
  <cp:lastModifiedBy>William D Coplin</cp:lastModifiedBy>
  <cp:revision>272</cp:revision>
  <cp:lastPrinted>2016-12-05T14:40:51Z</cp:lastPrinted>
  <dcterms:created xsi:type="dcterms:W3CDTF">2011-12-07T16:05:33Z</dcterms:created>
  <dcterms:modified xsi:type="dcterms:W3CDTF">2020-04-25T14:26:47Z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0x0101002780758EB9B75A459F9F5E4025C4C44D</vt:lpwstr>
  </property>
</Properties>
</file>