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4"/>
    <p:sldMasterId id="2147483696" r:id="rId5"/>
    <p:sldMasterId id="2147490475" r:id="rId6"/>
  </p:sldMasterIdLst>
  <p:notesMasterIdLst>
    <p:notesMasterId r:id="rId35"/>
  </p:notesMasterIdLst>
  <p:handoutMasterIdLst>
    <p:handoutMasterId r:id="rId36"/>
  </p:handoutMasterIdLst>
  <p:sldIdLst>
    <p:sldId id="702" r:id="rId7"/>
    <p:sldId id="703" r:id="rId8"/>
    <p:sldId id="699" r:id="rId9"/>
    <p:sldId id="704" r:id="rId10"/>
    <p:sldId id="705" r:id="rId11"/>
    <p:sldId id="701" r:id="rId12"/>
    <p:sldId id="708" r:id="rId13"/>
    <p:sldId id="463" r:id="rId14"/>
    <p:sldId id="464" r:id="rId15"/>
    <p:sldId id="486" r:id="rId16"/>
    <p:sldId id="466" r:id="rId17"/>
    <p:sldId id="487" r:id="rId18"/>
    <p:sldId id="468" r:id="rId19"/>
    <p:sldId id="488" r:id="rId20"/>
    <p:sldId id="470" r:id="rId21"/>
    <p:sldId id="489" r:id="rId22"/>
    <p:sldId id="490" r:id="rId23"/>
    <p:sldId id="491" r:id="rId24"/>
    <p:sldId id="492" r:id="rId25"/>
    <p:sldId id="493" r:id="rId26"/>
    <p:sldId id="494" r:id="rId27"/>
    <p:sldId id="495" r:id="rId28"/>
    <p:sldId id="478" r:id="rId29"/>
    <p:sldId id="496" r:id="rId30"/>
    <p:sldId id="480" r:id="rId31"/>
    <p:sldId id="497" r:id="rId32"/>
    <p:sldId id="482" r:id="rId33"/>
    <p:sldId id="706" r:id="rId3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4ADCFD-8294-4BE3-806F-1C9ED0F82DF6}" v="1" dt="2020-07-15T04:46:58.093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76312" autoAdjust="0"/>
  </p:normalViewPr>
  <p:slideViewPr>
    <p:cSldViewPr>
      <p:cViewPr>
        <p:scale>
          <a:sx n="50" d="100"/>
          <a:sy n="50" d="100"/>
        </p:scale>
        <p:origin x="1568" y="52"/>
      </p:cViewPr>
      <p:guideLst>
        <p:guide orient="horz" pos="2160"/>
        <p:guide pos="2880"/>
      </p:guideLst>
    </p:cSldViewPr>
  </p:slideViewPr>
  <p:notesTextViewPr>
    <p:cViewPr>
      <p:scale>
        <a:sx n="110" d="100"/>
        <a:sy n="110" d="100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167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microsoft.com/office/2015/10/relationships/revisionInfo" Target="revisionInfo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Bezdedeanu" userId="5589b2a7-81a3-47a0-9d61-1aa872f43760" providerId="ADAL" clId="{684ADCFD-8294-4BE3-806F-1C9ED0F82DF6}"/>
    <pc:docChg chg="custSel addSld delSld modSld">
      <pc:chgData name="Christopher Bezdedeanu" userId="5589b2a7-81a3-47a0-9d61-1aa872f43760" providerId="ADAL" clId="{684ADCFD-8294-4BE3-806F-1C9ED0F82DF6}" dt="2020-07-15T14:28:07.817" v="74" actId="20577"/>
      <pc:docMkLst>
        <pc:docMk/>
      </pc:docMkLst>
      <pc:sldChg chg="modSp add mod">
        <pc:chgData name="Christopher Bezdedeanu" userId="5589b2a7-81a3-47a0-9d61-1aa872f43760" providerId="ADAL" clId="{684ADCFD-8294-4BE3-806F-1C9ED0F82DF6}" dt="2020-07-15T14:25:35.881" v="38" actId="20577"/>
        <pc:sldMkLst>
          <pc:docMk/>
          <pc:sldMk cId="4006056030" sldId="699"/>
        </pc:sldMkLst>
        <pc:spChg chg="mod">
          <ac:chgData name="Christopher Bezdedeanu" userId="5589b2a7-81a3-47a0-9d61-1aa872f43760" providerId="ADAL" clId="{684ADCFD-8294-4BE3-806F-1C9ED0F82DF6}" dt="2020-07-15T14:25:35.881" v="38" actId="20577"/>
          <ac:spMkLst>
            <pc:docMk/>
            <pc:sldMk cId="4006056030" sldId="699"/>
            <ac:spMk id="3" creationId="{57B29B1E-1F8A-4558-9883-19D2AEDB2A3F}"/>
          </ac:spMkLst>
        </pc:spChg>
      </pc:sldChg>
      <pc:sldChg chg="modSp mod">
        <pc:chgData name="Christopher Bezdedeanu" userId="5589b2a7-81a3-47a0-9d61-1aa872f43760" providerId="ADAL" clId="{684ADCFD-8294-4BE3-806F-1C9ED0F82DF6}" dt="2020-07-15T14:28:07.817" v="74" actId="20577"/>
        <pc:sldMkLst>
          <pc:docMk/>
          <pc:sldMk cId="2174030540" sldId="706"/>
        </pc:sldMkLst>
        <pc:spChg chg="mod">
          <ac:chgData name="Christopher Bezdedeanu" userId="5589b2a7-81a3-47a0-9d61-1aa872f43760" providerId="ADAL" clId="{684ADCFD-8294-4BE3-806F-1C9ED0F82DF6}" dt="2020-07-15T14:28:07.817" v="74" actId="20577"/>
          <ac:spMkLst>
            <pc:docMk/>
            <pc:sldMk cId="2174030540" sldId="706"/>
            <ac:spMk id="105475" creationId="{00000000-0000-0000-0000-000000000000}"/>
          </ac:spMkLst>
        </pc:spChg>
      </pc:sldChg>
      <pc:sldChg chg="del">
        <pc:chgData name="Christopher Bezdedeanu" userId="5589b2a7-81a3-47a0-9d61-1aa872f43760" providerId="ADAL" clId="{684ADCFD-8294-4BE3-806F-1C9ED0F82DF6}" dt="2020-07-13T18:09:17.163" v="0" actId="47"/>
        <pc:sldMkLst>
          <pc:docMk/>
          <pc:sldMk cId="1015659521" sldId="70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0B730FFE-68C8-48DE-9A9A-567FBD7B6625}" type="datetimeFigureOut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557F85D0-71C9-4121-9C84-9A42ECB0E0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03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27" cy="464980"/>
          </a:xfrm>
          <a:prstGeom prst="rect">
            <a:avLst/>
          </a:prstGeom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72" y="1"/>
            <a:ext cx="3037627" cy="464980"/>
          </a:xfrm>
          <a:prstGeom prst="rect">
            <a:avLst/>
          </a:prstGeom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820D9FC1-5B85-4906-AFF9-7C414A15900C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6" tIns="46588" rIns="93176" bIns="4658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1" y="4416510"/>
            <a:ext cx="5607679" cy="4183220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3"/>
            <a:ext cx="3037627" cy="464980"/>
          </a:xfrm>
          <a:prstGeom prst="rect">
            <a:avLst/>
          </a:prstGeom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72" y="8829823"/>
            <a:ext cx="3037627" cy="464980"/>
          </a:xfrm>
          <a:prstGeom prst="rect">
            <a:avLst/>
          </a:prstGeom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FB7A12EE-9C66-4ABD-8789-60F0DA3F9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0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A12EE-9C66-4ABD-8789-60F0DA3F91B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18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73" tIns="46488" rIns="92973" bIns="46488" anchor="b"/>
          <a:lstStyle/>
          <a:p>
            <a:pPr algn="r" defTabSz="929134"/>
            <a:fld id="{F7FB8D42-917E-4AD5-BEBB-AC6B84F6AE18}" type="slidenum">
              <a:rPr lang="en-US" sz="1200">
                <a:latin typeface="Times New Roman" pitchFamily="18" charset="0"/>
              </a:rPr>
              <a:pPr algn="r" defTabSz="929134"/>
              <a:t>12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006AA1B-D88B-2541-B574-9777997F0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Mistakes: 5</a:t>
            </a:r>
          </a:p>
          <a:p>
            <a:pPr marL="228600" indent="-228600">
              <a:buAutoNum type="arabicPeriod"/>
            </a:pPr>
            <a:r>
              <a:rPr lang="en-US" dirty="0"/>
              <a:t>Students are not players</a:t>
            </a:r>
          </a:p>
          <a:p>
            <a:pPr marL="228600" indent="-228600">
              <a:buAutoNum type="arabicPeriod"/>
            </a:pPr>
            <a:r>
              <a:rPr lang="en-US" dirty="0"/>
              <a:t>Doesn’t explain how the player has control. Justifies priority.</a:t>
            </a:r>
          </a:p>
          <a:p>
            <a:pPr marL="228600" indent="-228600">
              <a:buAutoNum type="arabicPeriod"/>
            </a:pPr>
            <a:r>
              <a:rPr lang="en-US" dirty="0"/>
              <a:t>Missing player’s name.. There is no Dean of financial aid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Doesn’t explain role of Chancellor in situation.</a:t>
            </a:r>
          </a:p>
          <a:p>
            <a:pPr marL="228600" indent="-228600">
              <a:buAutoNum type="arabicPeriod"/>
            </a:pPr>
            <a:r>
              <a:rPr lang="en-US" sz="12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Loan companies do not have power over decisions about adjusting tuition. They are stakeholders, not players. (Use Alumni Donors instead)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B11C7C-ACC6-C841-A5DC-43AF4C04E782}"/>
              </a:ext>
            </a:extLst>
          </p:cNvPr>
          <p:cNvSpPr txBox="1"/>
          <p:nvPr/>
        </p:nvSpPr>
        <p:spPr>
          <a:xfrm>
            <a:off x="701360" y="4506059"/>
            <a:ext cx="5607678" cy="32316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/>
            <a:r>
              <a:rPr lang="en-US" sz="1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Make sure to mention that players must come from applicable level</a:t>
            </a:r>
          </a:p>
          <a:p>
            <a:pPr eaLnBrk="1" hangingPunct="1"/>
            <a:r>
              <a:rPr lang="en-US" sz="10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Mistakes: 5</a:t>
            </a:r>
            <a:endParaRPr lang="en-US" sz="10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lvl="0"/>
            <a:r>
              <a:rPr lang="en-US" sz="10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</a:t>
            </a:r>
          </a:p>
          <a:p>
            <a:pPr lvl="0"/>
            <a:r>
              <a:rPr lang="en-US" sz="10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1. Students are not players.</a:t>
            </a:r>
          </a:p>
          <a:p>
            <a:pPr eaLnBrk="1" hangingPunct="1"/>
            <a:r>
              <a:rPr lang="en-US" sz="10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Ask for a correct player (SA), and for a justification.</a:t>
            </a:r>
          </a:p>
          <a:p>
            <a:pPr eaLnBrk="1" hangingPunct="1"/>
            <a:endParaRPr lang="en-US" sz="10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eaLnBrk="1" hangingPunct="1"/>
            <a:r>
              <a:rPr lang="en-US" sz="10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</a:t>
            </a:r>
            <a:endParaRPr lang="en-US" sz="1000" b="1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10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1. Justification doesn’t explain how player has control over situation. Justifies priority.</a:t>
            </a:r>
            <a:endParaRPr lang="en-US" sz="10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eaLnBrk="1" hangingPunct="1">
              <a:spcBef>
                <a:spcPct val="30000"/>
              </a:spcBef>
              <a:defRPr/>
            </a:pPr>
            <a:r>
              <a:rPr lang="en-US" sz="10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3:</a:t>
            </a:r>
          </a:p>
          <a:p>
            <a:pPr marL="228600" indent="-228600" eaLnBrk="1" hangingPunct="1">
              <a:spcBef>
                <a:spcPct val="30000"/>
              </a:spcBef>
              <a:buFontTx/>
              <a:buAutoNum type="arabicPeriod"/>
              <a:defRPr/>
            </a:pPr>
            <a:r>
              <a:rPr lang="en-US" sz="10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There is no Dean of Financial Aid &amp; Missing the name of the Dean (if he were a player)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sz="10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Ask for a correct player (Treasurer David Smith), and for a justification.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sz="10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4: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sz="10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1. Justification doesn’t explain role of Chancellor in situation. Justifies priority.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sz="10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5:</a:t>
            </a:r>
          </a:p>
          <a:p>
            <a:pPr marL="228600" indent="-228600" eaLnBrk="1" hangingPunct="1">
              <a:spcBef>
                <a:spcPct val="30000"/>
              </a:spcBef>
              <a:buFontTx/>
              <a:buAutoNum type="arabicPeriod"/>
              <a:defRPr/>
            </a:pPr>
            <a:r>
              <a:rPr lang="en-US" sz="10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Loan companies do not have power over decisions about adjusting tuition. They are stakeholders, not players.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sz="10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Ask for a correct player (Alumni donors), and for a justification.</a:t>
            </a:r>
          </a:p>
          <a:p>
            <a:endParaRPr lang="en-US" sz="10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2EE378C-A9F7-6E43-8A5D-A6B27DEAA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403525"/>
              </p:ext>
            </p:extLst>
          </p:nvPr>
        </p:nvGraphicFramePr>
        <p:xfrm>
          <a:off x="4372260" y="7278222"/>
          <a:ext cx="2238444" cy="1845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28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307596">
                <a:tc>
                  <a:txBody>
                    <a:bodyPr/>
                    <a:lstStyle/>
                    <a:p>
                      <a:r>
                        <a:rPr lang="en-US" sz="1200" dirty="0"/>
                        <a:t>Group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Point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Steal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308526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22989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299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49839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39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588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73" tIns="46488" rIns="92973" bIns="46488" anchor="b"/>
          <a:lstStyle/>
          <a:p>
            <a:pPr algn="r" defTabSz="929134"/>
            <a:fld id="{32A52D2E-9AF1-453D-A230-4AA4BD7459EC}" type="slidenum">
              <a:rPr lang="en-US" sz="1200">
                <a:latin typeface="Times New Roman" pitchFamily="18" charset="0"/>
              </a:rPr>
              <a:pPr algn="r" defTabSz="929134"/>
              <a:t>13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73" tIns="46488" rIns="92973" bIns="46488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336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73" tIns="46488" rIns="92973" bIns="46488" anchor="b"/>
          <a:lstStyle/>
          <a:p>
            <a:pPr algn="r" defTabSz="929134"/>
            <a:fld id="{32A52D2E-9AF1-453D-A230-4AA4BD7459EC}" type="slidenum">
              <a:rPr lang="en-US" sz="1200">
                <a:latin typeface="Times New Roman" pitchFamily="18" charset="0"/>
              </a:rPr>
              <a:pPr algn="r" defTabSz="929134"/>
              <a:t>14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73" tIns="46488" rIns="92973" bIns="46488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s: 4</a:t>
            </a:r>
          </a:p>
          <a:p>
            <a:pPr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1 (issue position):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Issue position needs a +/- sign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ahoma"/>
              <a:cs typeface="Tahoma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2 (power):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Cannot be a player if power is 0. Change to 1.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ahoma"/>
              <a:cs typeface="Tahoma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3 (power justification):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Student Association members don’t have control over tuition, but still represent the student body so they have influence.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ahoma"/>
              <a:cs typeface="Tahoma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4 (priority):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Could be lower priority since it is a student group and SA has not made it a high priority.</a:t>
            </a:r>
          </a:p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933A230-AFD3-6644-9C1F-01435FE73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45292"/>
              </p:ext>
            </p:extLst>
          </p:nvPr>
        </p:nvGraphicFramePr>
        <p:xfrm>
          <a:off x="3938982" y="6996420"/>
          <a:ext cx="2238444" cy="1537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28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307596">
                <a:tc>
                  <a:txBody>
                    <a:bodyPr/>
                    <a:lstStyle/>
                    <a:p>
                      <a:r>
                        <a:rPr lang="en-US" sz="1200" dirty="0"/>
                        <a:t>Group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Point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Steal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308526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299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49839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39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366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73" tIns="46488" rIns="92973" bIns="46488" anchor="b"/>
          <a:lstStyle/>
          <a:p>
            <a:pPr algn="r" defTabSz="929134"/>
            <a:fld id="{B10BB76C-B92C-4805-8CD7-8D7581DE7B53}" type="slidenum">
              <a:rPr lang="en-US" sz="1200">
                <a:latin typeface="Times New Roman" pitchFamily="18" charset="0"/>
              </a:rPr>
              <a:pPr algn="r" defTabSz="929134"/>
              <a:t>15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73" tIns="46488" rIns="92973" bIns="46488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8300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73" tIns="46488" rIns="92973" bIns="46488" anchor="b"/>
          <a:lstStyle/>
          <a:p>
            <a:pPr algn="r" defTabSz="929134"/>
            <a:fld id="{B10BB76C-B92C-4805-8CD7-8D7581DE7B53}" type="slidenum">
              <a:rPr lang="en-US" sz="1200">
                <a:latin typeface="Times New Roman" pitchFamily="18" charset="0"/>
              </a:rPr>
              <a:pPr algn="r" defTabSz="929134"/>
              <a:t>16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73" tIns="46488" rIns="92973" bIns="46488"/>
          <a:lstStyle/>
          <a:p>
            <a:pPr eaLnBrk="1" hangingPunct="1"/>
            <a:r>
              <a:rPr lang="en-US" sz="1400" b="1" dirty="0">
                <a:latin typeface="Times New Roman" charset="0"/>
                <a:ea typeface="Times New Roman" charset="0"/>
                <a:cs typeface="Times New Roman" charset="0"/>
              </a:rPr>
              <a:t>Mistakes:</a:t>
            </a:r>
            <a:r>
              <a:rPr lang="en-US" sz="1400" b="1" baseline="0" dirty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endParaRPr lang="en-US" sz="14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1: </a:t>
            </a:r>
            <a:r>
              <a:rPr lang="en-US" sz="1400" b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Issue</a:t>
            </a:r>
            <a:r>
              <a:rPr lang="en-US" sz="1400" b="0" baseline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position s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ign should be negative.</a:t>
            </a:r>
          </a:p>
          <a:p>
            <a:pPr eaLnBrk="1" hangingPunct="1"/>
            <a:endParaRPr 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2: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The power should be a 4 or 5 since the player has veto power</a:t>
            </a:r>
            <a:r>
              <a:rPr lang="en-US" sz="1400" dirty="0">
                <a:ln>
                  <a:solidFill>
                    <a:srgbClr val="008000"/>
                  </a:solidFill>
                </a:ln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n>
                <a:solidFill>
                  <a:srgbClr val="008000"/>
                </a:solidFill>
              </a:ln>
              <a:solidFill>
                <a:srgbClr val="008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3: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Should have brief explanation as to why it is a reasonable concern. </a:t>
            </a:r>
            <a:endParaRPr lang="en-US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0D4A6F-E8DB-F64C-B559-5076F4A96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561863"/>
              </p:ext>
            </p:extLst>
          </p:nvPr>
        </p:nvGraphicFramePr>
        <p:xfrm>
          <a:off x="3933756" y="7162800"/>
          <a:ext cx="2238444" cy="123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28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307596">
                <a:tc>
                  <a:txBody>
                    <a:bodyPr/>
                    <a:lstStyle/>
                    <a:p>
                      <a:r>
                        <a:rPr lang="en-US" sz="1200" dirty="0"/>
                        <a:t>Group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Point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Steal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308526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49839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39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03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DF0A3D70-D6F6-4965-8AE4-9DA77FFA78F8}" type="slidenum">
              <a:rPr lang="en-US" sz="1200">
                <a:latin typeface="Times New Roman" pitchFamily="18" charset="0"/>
              </a:rPr>
              <a:pPr algn="r" defTabSz="927535"/>
              <a:t>17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0764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DF0A3D70-D6F6-4965-8AE4-9DA77FFA78F8}" type="slidenum">
              <a:rPr lang="en-US" sz="1200">
                <a:latin typeface="Times New Roman" pitchFamily="18" charset="0"/>
              </a:rPr>
              <a:pPr algn="r" defTabSz="927535"/>
              <a:t>18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s:</a:t>
            </a:r>
            <a:r>
              <a:rPr lang="en-US" sz="1200" b="1" baseline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3</a:t>
            </a:r>
            <a:endParaRPr lang="en-US" sz="12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ahoma"/>
              <a:cs typeface="Tahoma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1: 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Poor justification–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Should say: Dean would be against this policy because if the University received less income, he would have less money to give out in financial aid.</a:t>
            </a:r>
          </a:p>
          <a:p>
            <a:pPr eaLnBrk="1" hangingPunct="1"/>
            <a:endParaRPr lang="en-US" sz="1200" dirty="0">
              <a:ea typeface="ＭＳ Ｐゴシック" pitchFamily="34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2: 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Justification is off topic and does not say how he has power.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Should say: 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The treasurer participates in institutional planning and therefore has a say in policy development.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a typeface="ＭＳ Ｐゴシック" pitchFamily="34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3: 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Priority should be higher. (You can</a:t>
            </a:r>
            <a:r>
              <a:rPr lang="en-US" sz="1200" baseline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tell them the justification is correct if they are having trouble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)</a:t>
            </a:r>
          </a:p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219BBD6-AA46-7E4F-8BAC-585BC5E7F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71315"/>
              </p:ext>
            </p:extLst>
          </p:nvPr>
        </p:nvGraphicFramePr>
        <p:xfrm>
          <a:off x="3938982" y="6996420"/>
          <a:ext cx="2238444" cy="1537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28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307596">
                <a:tc>
                  <a:txBody>
                    <a:bodyPr/>
                    <a:lstStyle/>
                    <a:p>
                      <a:r>
                        <a:rPr lang="en-US" sz="1200" dirty="0"/>
                        <a:t>Group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Point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Steal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308526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326043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299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49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770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AE450809-15E8-4098-A54B-CB01ECA21CD4}" type="slidenum">
              <a:rPr lang="en-US" sz="1200">
                <a:latin typeface="Times New Roman" pitchFamily="18" charset="0"/>
              </a:rPr>
              <a:pPr algn="r" defTabSz="927535"/>
              <a:t>19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760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AE450809-15E8-4098-A54B-CB01ECA21CD4}" type="slidenum">
              <a:rPr lang="en-US" sz="1200">
                <a:latin typeface="Times New Roman" pitchFamily="18" charset="0"/>
              </a:rPr>
              <a:pPr algn="r" defTabSz="927535"/>
              <a:t>20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 s</a:t>
            </a: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lang="en-US" sz="1200" b="1" baseline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2</a:t>
            </a:r>
            <a:endParaRPr lang="en-US" sz="12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ahoma"/>
              <a:cs typeface="Tahoma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1: 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Justifies priority not issue position</a:t>
            </a:r>
          </a:p>
          <a:p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Correct: 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The Chancellor is neutral because he wants to balance the interests of the students and the board</a:t>
            </a:r>
            <a:endParaRPr lang="en-US" sz="12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ahoma"/>
              <a:cs typeface="Tahoma"/>
            </a:endParaRPr>
          </a:p>
          <a:p>
            <a:pPr eaLnBrk="1" hangingPunct="1"/>
            <a:endParaRPr lang="en-US" sz="1200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2: 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The Chancellor is a player with many issues to focus on, so his priority would not be any higher than a 3.</a:t>
            </a:r>
          </a:p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ED5F50-BDD3-1E41-ABD9-B8955BEAA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71315"/>
              </p:ext>
            </p:extLst>
          </p:nvPr>
        </p:nvGraphicFramePr>
        <p:xfrm>
          <a:off x="3944148" y="7162800"/>
          <a:ext cx="2238444" cy="123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28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307596">
                <a:tc>
                  <a:txBody>
                    <a:bodyPr/>
                    <a:lstStyle/>
                    <a:p>
                      <a:r>
                        <a:rPr lang="en-US" sz="1200" dirty="0"/>
                        <a:t>Group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Point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Steal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308526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299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49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958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ECE68861-32BE-4A71-B282-11EB90D02B4B}" type="slidenum">
              <a:rPr lang="en-US" sz="1200">
                <a:latin typeface="Times New Roman" pitchFamily="18" charset="0"/>
              </a:rPr>
              <a:pPr algn="r" defTabSz="927535"/>
              <a:t>21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092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A12EE-9C66-4ABD-8789-60F0DA3F91B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945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ECE68861-32BE-4A71-B282-11EB90D02B4B}" type="slidenum">
              <a:rPr lang="en-US" sz="1200">
                <a:latin typeface="Times New Roman" pitchFamily="18" charset="0"/>
              </a:rPr>
              <a:pPr algn="r" defTabSz="927535"/>
              <a:t>22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Mistakes </a:t>
            </a: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: 3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1: 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This justifies power, not position</a:t>
            </a:r>
          </a:p>
          <a:p>
            <a:pPr eaLnBrk="1" hangingPunct="1"/>
            <a:endParaRPr lang="en-US" sz="1200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2: 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Rating is too high. If alumni had </a:t>
            </a:r>
            <a:r>
              <a:rPr lang="en-US" sz="1200" i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any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power to influence SU’s decisions about tuition, it would be very low.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ahoma"/>
              <a:cs typeface="Tahoma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2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3: </a:t>
            </a:r>
            <a:r>
              <a:rPr lang="en-US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Too high, SU is not significant enough to them unless they have no life.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ahoma"/>
              <a:cs typeface="Tahoma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2626A3-5F6A-4F45-90C9-CFF3FF230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71315"/>
              </p:ext>
            </p:extLst>
          </p:nvPr>
        </p:nvGraphicFramePr>
        <p:xfrm>
          <a:off x="3941565" y="7239000"/>
          <a:ext cx="2238444" cy="123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28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307596">
                <a:tc>
                  <a:txBody>
                    <a:bodyPr/>
                    <a:lstStyle/>
                    <a:p>
                      <a:r>
                        <a:rPr lang="en-US" sz="1200" dirty="0"/>
                        <a:t>Group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Point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Steal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308526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299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49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5071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3C0265A3-BBC8-49E5-9E12-00CE24A1023C}" type="slidenum">
              <a:rPr lang="en-US" sz="1200">
                <a:latin typeface="Times New Roman" pitchFamily="18" charset="0"/>
              </a:rPr>
              <a:pPr algn="r" defTabSz="927535"/>
              <a:t>23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pPr eaLnBrk="1" hangingPunct="1"/>
            <a:r>
              <a:rPr lang="en-US" sz="1600" dirty="0">
                <a:ea typeface="ＭＳ Ｐゴシック" pitchFamily="34" charset="-128"/>
              </a:rPr>
              <a:t>Even though these numbers are bad ratings, we are still using them for the sake of the prince chart. Do</a:t>
            </a:r>
            <a:r>
              <a:rPr lang="en-US" sz="1600" baseline="0" dirty="0">
                <a:ea typeface="ＭＳ Ｐゴシック" pitchFamily="34" charset="-128"/>
              </a:rPr>
              <a:t> not use this example for your module, otherwise we will give you a zero.</a:t>
            </a:r>
          </a:p>
          <a:p>
            <a:pPr eaLnBrk="1" hangingPunct="1"/>
            <a:endParaRPr lang="en-US" sz="1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0157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3C0265A3-BBC8-49E5-9E12-00CE24A1023C}" type="slidenum">
              <a:rPr lang="en-US" sz="1200">
                <a:latin typeface="Times New Roman" pitchFamily="18" charset="0"/>
              </a:rPr>
              <a:pPr algn="r" defTabSz="927535"/>
              <a:t>24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2959" tIns="46482" rIns="92959" bIns="46482"/>
          <a:lstStyle/>
          <a:p>
            <a:pPr eaLnBrk="1" hangingPunct="1"/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Even though these numbers are bad ratings, we are still using them for the sake of the prince chart. Do</a:t>
            </a:r>
            <a:r>
              <a:rPr lang="en-US" sz="1400" baseline="0" dirty="0">
                <a:latin typeface="Times New Roman" charset="0"/>
                <a:ea typeface="Times New Roman" charset="0"/>
                <a:cs typeface="Times New Roman" charset="0"/>
              </a:rPr>
              <a:t> not use this example for your module, otherwise we will give you a zero.</a:t>
            </a:r>
          </a:p>
          <a:p>
            <a:pPr eaLnBrk="1" hangingPunct="1"/>
            <a:endParaRPr lang="en-US" sz="800" baseline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en-US" sz="1400" b="1" dirty="0">
                <a:latin typeface="Times New Roman" charset="0"/>
                <a:ea typeface="Times New Roman" charset="0"/>
                <a:cs typeface="Times New Roman" charset="0"/>
              </a:rPr>
              <a:t>Mistakes:</a:t>
            </a:r>
            <a:r>
              <a:rPr lang="en-US" sz="1400" b="1" baseline="0" dirty="0">
                <a:latin typeface="Times New Roman" charset="0"/>
                <a:ea typeface="Times New Roman" charset="0"/>
                <a:cs typeface="Times New Roman" charset="0"/>
              </a:rPr>
              <a:t> 4</a:t>
            </a:r>
            <a:endParaRPr lang="en-US" sz="14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 1:</a:t>
            </a:r>
            <a:r>
              <a:rPr lang="en-US" sz="1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Issue position should always have a sign. 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Correct:</a:t>
            </a:r>
            <a:r>
              <a:rPr lang="en-US" sz="1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Student association needs a ”+” sign.</a:t>
            </a:r>
            <a:endParaRPr 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 2:</a:t>
            </a:r>
            <a:r>
              <a:rPr lang="en-US" sz="1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Board of Trustees Prince Score should be -30</a:t>
            </a:r>
            <a:endParaRPr 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 3: </a:t>
            </a:r>
            <a:r>
              <a:rPr lang="en-US" sz="1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Chancellor’s score was not calculated using prince math. </a:t>
            </a:r>
            <a:br>
              <a:rPr lang="en-US" sz="1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1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Correct: </a:t>
            </a:r>
            <a:r>
              <a:rPr lang="en-US" sz="1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(25)</a:t>
            </a:r>
          </a:p>
          <a:p>
            <a:pPr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 4: </a:t>
            </a:r>
            <a:r>
              <a:rPr lang="en-US" sz="1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Loan Companies’ Prince Score should be -125</a:t>
            </a:r>
          </a:p>
          <a:p>
            <a:pPr eaLnBrk="1" hangingPunct="1"/>
            <a:endParaRPr lang="en-US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814E6-E3E9-494B-84AF-E234FCBF1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280050"/>
              </p:ext>
            </p:extLst>
          </p:nvPr>
        </p:nvGraphicFramePr>
        <p:xfrm>
          <a:off x="4070915" y="7218257"/>
          <a:ext cx="2238444" cy="1845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28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307596">
                <a:tc>
                  <a:txBody>
                    <a:bodyPr/>
                    <a:lstStyle/>
                    <a:p>
                      <a:r>
                        <a:rPr lang="en-US" sz="1200" dirty="0"/>
                        <a:t>Group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Point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Steal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308526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22989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299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49839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39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2917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36799B53-6016-41BE-A44F-0E97EB6BC52E}" type="slidenum">
              <a:rPr lang="en-US" sz="1200">
                <a:latin typeface="Times New Roman" pitchFamily="18" charset="0"/>
              </a:rPr>
              <a:pPr algn="r" defTabSz="927535"/>
              <a:t>25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22034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9" tIns="46482" rIns="92959" bIns="46482" anchor="b"/>
          <a:lstStyle/>
          <a:p>
            <a:pPr algn="r" defTabSz="927535"/>
            <a:fld id="{36799B53-6016-41BE-A44F-0E97EB6BC52E}" type="slidenum">
              <a:rPr lang="en-US" sz="1200">
                <a:latin typeface="Times New Roman" pitchFamily="18" charset="0"/>
              </a:rPr>
              <a:pPr algn="r" defTabSz="927535"/>
              <a:t>26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59" tIns="46482" rIns="92959" bIns="46482">
            <a:norm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1: </a:t>
            </a:r>
            <a:r>
              <a:rPr lang="en-US" sz="1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Should show original formula:</a:t>
            </a:r>
          </a:p>
          <a:p>
            <a:r>
              <a:rPr lang="en-US" sz="1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       probability of support =     </a:t>
            </a:r>
            <a:r>
              <a:rPr lang="en-US" sz="1600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sum of all positive scores + ½ neutral scores</a:t>
            </a:r>
          </a:p>
          <a:p>
            <a:r>
              <a:rPr lang="en-US" sz="1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			sum of all scores ignoring signs and parentheses</a:t>
            </a:r>
          </a:p>
          <a:p>
            <a:pPr eaLnBrk="1" hangingPunct="1"/>
            <a:endParaRPr lang="en-US" sz="1600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 2</a:t>
            </a:r>
            <a:r>
              <a:rPr lang="en-US" sz="1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n-lt"/>
              </a:rPr>
              <a:t>: All of the positive scores should be on top; not the negative scores (See formula)</a:t>
            </a:r>
          </a:p>
          <a:p>
            <a:endParaRPr lang="en-US" sz="1600" i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ahoma"/>
              <a:cs typeface="Tahom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Mistake</a:t>
            </a:r>
            <a:r>
              <a:rPr lang="en-US" sz="1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3: </a:t>
            </a:r>
            <a:r>
              <a:rPr lang="en-US" sz="1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 probability of 14% means that the policy is unlikely to be implemented and is likely to be killed as a proposal.</a:t>
            </a:r>
          </a:p>
          <a:p>
            <a:r>
              <a:rPr lang="en-US" sz="1600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- say </a:t>
            </a:r>
            <a:r>
              <a:rPr lang="en-US" sz="1600" b="1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yhis</a:t>
            </a:r>
            <a:r>
              <a:rPr lang="en-US" sz="1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is hopelessly naïve</a:t>
            </a:r>
          </a:p>
          <a:p>
            <a:endParaRPr lang="en-US" sz="700" i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ahoma"/>
              <a:cs typeface="Tahoma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CF2C36-80F0-4E47-AFE8-CBA5E6114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280050"/>
              </p:ext>
            </p:extLst>
          </p:nvPr>
        </p:nvGraphicFramePr>
        <p:xfrm>
          <a:off x="3972562" y="7397517"/>
          <a:ext cx="2238444" cy="123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28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307596">
                <a:tc>
                  <a:txBody>
                    <a:bodyPr/>
                    <a:lstStyle/>
                    <a:p>
                      <a:r>
                        <a:rPr lang="en-US" sz="1200" dirty="0"/>
                        <a:t>Group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Point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Steal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308526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22989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167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5EEB-F7D3-4ED1-8C6F-333C21A9D0E1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2518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65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1459" indent="-285177" defTabSz="92365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0707" indent="-228142" defTabSz="92365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6990" indent="-228142" defTabSz="92365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3274" indent="-228142" defTabSz="92365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555" indent="-228142" defTabSz="92365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5839" indent="-228142" defTabSz="92365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2122" indent="-228142" defTabSz="92365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78404" indent="-228142" defTabSz="92365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BD9E45-BAF3-4FCF-AD31-B0958320D6D8}" type="slidenum">
              <a:rPr kumimoji="0" 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28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77389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7A12EE-9C66-4ABD-8789-60F0DA3F91B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02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8448" indent="-287865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1458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2041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2625" indent="-230292" defTabSz="929163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320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93791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54375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14958" indent="-230292" defTabSz="929163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61A3D6D-3C15-49F4-A997-AB038D042D34}" type="slidenum">
              <a:rPr lang="en-US" altLang="en-US" sz="1200" b="0">
                <a:latin typeface="Times New Roman" panose="02020603050405020304" pitchFamily="18" charset="0"/>
              </a:rPr>
              <a:pPr/>
              <a:t>6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93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386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C2940E-259A-4B10-B301-529596EB74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2386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742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 SU POLICIES IN MODULE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289ED-A7B2-458C-AEEA-587F93F33A8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39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289ED-A7B2-458C-AEEA-587F93F33A8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71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ahoma"/>
                <a:cs typeface="Tahoma"/>
              </a:rPr>
              <a:t>Mistakes: 2</a:t>
            </a:r>
          </a:p>
          <a:p>
            <a:endParaRPr lang="en-US" sz="1600" b="1" dirty="0">
              <a:solidFill>
                <a:srgbClr val="FF0000"/>
              </a:solidFill>
              <a:latin typeface="Tahoma"/>
              <a:cs typeface="Tahoma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Tahoma"/>
                <a:cs typeface="Tahoma"/>
              </a:rPr>
              <a:t>1: </a:t>
            </a:r>
            <a:r>
              <a:rPr lang="en-US" sz="1400" dirty="0">
                <a:solidFill>
                  <a:srgbClr val="FF0000"/>
                </a:solidFill>
                <a:latin typeface="Tahoma"/>
                <a:cs typeface="Tahoma"/>
              </a:rPr>
              <a:t>Discusses the goal of the policy not the actions that will be taken.</a:t>
            </a:r>
          </a:p>
          <a:p>
            <a:r>
              <a:rPr lang="en-US" sz="1400" b="1" dirty="0">
                <a:solidFill>
                  <a:srgbClr val="FF0000"/>
                </a:solidFill>
                <a:latin typeface="Tahoma"/>
                <a:cs typeface="Tahoma"/>
              </a:rPr>
              <a:t>2: </a:t>
            </a:r>
            <a:r>
              <a:rPr lang="en-US" sz="1400" b="0" dirty="0">
                <a:solidFill>
                  <a:srgbClr val="FF0000"/>
                </a:solidFill>
                <a:latin typeface="Tahoma"/>
                <a:cs typeface="Tahoma"/>
              </a:rPr>
              <a:t>Missing policy tool.</a:t>
            </a:r>
            <a:endParaRPr lang="en-US" sz="1400" b="1" dirty="0">
              <a:solidFill>
                <a:srgbClr val="FF0000"/>
              </a:solidFill>
              <a:latin typeface="Tahoma"/>
              <a:cs typeface="Tahoma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Tahoma"/>
                <a:cs typeface="Tahoma"/>
              </a:rPr>
              <a:t>Correct: 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Syracuse University in Syracuse, New York will use direct government action to hold tuition increases to the rate of national inflation. The policy tool used is direct government action.</a:t>
            </a:r>
            <a:endParaRPr lang="en-US" sz="1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FF0000"/>
                </a:solidFill>
                <a:latin typeface="Tahoma"/>
                <a:cs typeface="Tahoma"/>
              </a:rPr>
              <a:t>Could</a:t>
            </a:r>
            <a:r>
              <a:rPr lang="en-US" sz="1400" baseline="0" dirty="0">
                <a:solidFill>
                  <a:srgbClr val="FF0000"/>
                </a:solidFill>
                <a:latin typeface="Tahoma"/>
                <a:cs typeface="Tahoma"/>
              </a:rPr>
              <a:t> argue economic regulation or even grants, but this (the original answer) is a direct government action because there is no regulation.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>
                <a:solidFill>
                  <a:srgbClr val="FF0000"/>
                </a:solidFill>
                <a:latin typeface="Tahoma"/>
                <a:cs typeface="Tahoma"/>
              </a:rPr>
              <a:t>-----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 governmental agency because it is a private university.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srgbClr val="FF0000"/>
              </a:solidFill>
              <a:latin typeface="Tahoma"/>
              <a:cs typeface="Tahoma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289ED-A7B2-458C-AEEA-587F93F33A89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0C9DD31-79FB-574E-BBB1-B61267400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71315"/>
              </p:ext>
            </p:extLst>
          </p:nvPr>
        </p:nvGraphicFramePr>
        <p:xfrm>
          <a:off x="4068012" y="8229600"/>
          <a:ext cx="2238444" cy="922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284">
                  <a:extLst>
                    <a:ext uri="{9D8B030D-6E8A-4147-A177-3AD203B41FA5}">
                      <a16:colId xmlns:a16="http://schemas.microsoft.com/office/drawing/2014/main" val="4026347048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3779607477"/>
                    </a:ext>
                  </a:extLst>
                </a:gridCol>
                <a:gridCol w="759580">
                  <a:extLst>
                    <a:ext uri="{9D8B030D-6E8A-4147-A177-3AD203B41FA5}">
                      <a16:colId xmlns:a16="http://schemas.microsoft.com/office/drawing/2014/main" val="2517128888"/>
                    </a:ext>
                  </a:extLst>
                </a:gridCol>
              </a:tblGrid>
              <a:tr h="307596">
                <a:tc>
                  <a:txBody>
                    <a:bodyPr/>
                    <a:lstStyle/>
                    <a:p>
                      <a:r>
                        <a:rPr lang="en-US" sz="1200" dirty="0"/>
                        <a:t>Group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Point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Steal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015230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308526"/>
                  </a:ext>
                </a:extLst>
              </a:tr>
              <a:tr h="30759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124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972562" y="8831265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73" tIns="46488" rIns="92973" bIns="46488" anchor="b"/>
          <a:lstStyle/>
          <a:p>
            <a:pPr algn="r" defTabSz="929134"/>
            <a:fld id="{F7FB8D42-917E-4AD5-BEBB-AC6B84F6AE18}" type="slidenum">
              <a:rPr lang="en-US" sz="1200">
                <a:latin typeface="Times New Roman" pitchFamily="18" charset="0"/>
              </a:rPr>
              <a:pPr algn="r" defTabSz="929134"/>
              <a:t>11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1" y="4414840"/>
            <a:ext cx="5608320" cy="4184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973" tIns="46488" rIns="92973" bIns="46488">
            <a:normAutofit/>
          </a:bodyPr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425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ea typeface="ヒラギノ角ゴ ProN W3" charset="-128"/>
                <a:cs typeface="+mn-cs"/>
              </a:endParaRPr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163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53452808 w 4848"/>
                  <a:gd name="T1" fmla="*/ 2147483646 h 432"/>
                  <a:gd name="T2" fmla="*/ 0 w 4848"/>
                  <a:gd name="T3" fmla="*/ 2147483646 h 432"/>
                  <a:gd name="T4" fmla="*/ 0 w 4848"/>
                  <a:gd name="T5" fmla="*/ 0 h 432"/>
                  <a:gd name="T6" fmla="*/ 53452808 w 4848"/>
                  <a:gd name="T7" fmla="*/ 0 h 432"/>
                  <a:gd name="T8" fmla="*/ 53452808 w 4848"/>
                  <a:gd name="T9" fmla="*/ 2147483646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4270 w 15"/>
                    <a:gd name="T1" fmla="*/ 3 h 23"/>
                    <a:gd name="T2" fmla="*/ 12794 w 15"/>
                    <a:gd name="T3" fmla="*/ 3 h 23"/>
                    <a:gd name="T4" fmla="*/ 11289 w 15"/>
                    <a:gd name="T5" fmla="*/ 3 h 23"/>
                    <a:gd name="T6" fmla="*/ 427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172 w 20"/>
                    <a:gd name="T3" fmla="*/ 3 h 23"/>
                    <a:gd name="T4" fmla="*/ 7 w 20"/>
                    <a:gd name="T5" fmla="*/ 3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05 w 30"/>
                    <a:gd name="T1" fmla="*/ 2 h 42"/>
                    <a:gd name="T2" fmla="*/ 8 w 30"/>
                    <a:gd name="T3" fmla="*/ 2 h 42"/>
                    <a:gd name="T4" fmla="*/ 0 w 30"/>
                    <a:gd name="T5" fmla="*/ 2 h 42"/>
                    <a:gd name="T6" fmla="*/ 105 w 30"/>
                    <a:gd name="T7" fmla="*/ 2 h 42"/>
                    <a:gd name="T8" fmla="*/ 167 w 30"/>
                    <a:gd name="T9" fmla="*/ 2 h 42"/>
                    <a:gd name="T10" fmla="*/ 157 w 30"/>
                    <a:gd name="T11" fmla="*/ 2 h 42"/>
                    <a:gd name="T12" fmla="*/ 105 w 30"/>
                    <a:gd name="T13" fmla="*/ 2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3 h 46"/>
                    <a:gd name="T10" fmla="*/ 12 w 65"/>
                    <a:gd name="T11" fmla="*/ 3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2 h 47"/>
                    <a:gd name="T2" fmla="*/ 18 w 69"/>
                    <a:gd name="T3" fmla="*/ 2 h 47"/>
                    <a:gd name="T4" fmla="*/ 34 w 69"/>
                    <a:gd name="T5" fmla="*/ 1 h 47"/>
                    <a:gd name="T6" fmla="*/ 34 w 69"/>
                    <a:gd name="T7" fmla="*/ 2 h 47"/>
                    <a:gd name="T8" fmla="*/ 34 w 69"/>
                    <a:gd name="T9" fmla="*/ 2 h 47"/>
                    <a:gd name="T10" fmla="*/ 28 w 69"/>
                    <a:gd name="T11" fmla="*/ 2 h 47"/>
                    <a:gd name="T12" fmla="*/ 22 w 69"/>
                    <a:gd name="T13" fmla="*/ 2 h 47"/>
                    <a:gd name="T14" fmla="*/ 16 w 69"/>
                    <a:gd name="T15" fmla="*/ 2 h 47"/>
                    <a:gd name="T16" fmla="*/ 12 w 69"/>
                    <a:gd name="T17" fmla="*/ 2 h 47"/>
                    <a:gd name="T18" fmla="*/ 0 w 69"/>
                    <a:gd name="T19" fmla="*/ 2 h 47"/>
                    <a:gd name="T20" fmla="*/ 0 w 69"/>
                    <a:gd name="T21" fmla="*/ 2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2 h 277"/>
                    <a:gd name="T6" fmla="*/ 76 w 355"/>
                    <a:gd name="T7" fmla="*/ 2 h 277"/>
                    <a:gd name="T8" fmla="*/ 92 w 355"/>
                    <a:gd name="T9" fmla="*/ 2 h 277"/>
                    <a:gd name="T10" fmla="*/ 122 w 355"/>
                    <a:gd name="T11" fmla="*/ 2 h 277"/>
                    <a:gd name="T12" fmla="*/ 136 w 355"/>
                    <a:gd name="T13" fmla="*/ 2 h 277"/>
                    <a:gd name="T14" fmla="*/ 148 w 355"/>
                    <a:gd name="T15" fmla="*/ 2 h 277"/>
                    <a:gd name="T16" fmla="*/ 154 w 355"/>
                    <a:gd name="T17" fmla="*/ 2 h 277"/>
                    <a:gd name="T18" fmla="*/ 176 w 355"/>
                    <a:gd name="T19" fmla="*/ 2 h 277"/>
                    <a:gd name="T20" fmla="*/ 170 w 355"/>
                    <a:gd name="T21" fmla="*/ 2 h 277"/>
                    <a:gd name="T22" fmla="*/ 177 w 355"/>
                    <a:gd name="T23" fmla="*/ 2 h 277"/>
                    <a:gd name="T24" fmla="*/ 177 w 355"/>
                    <a:gd name="T25" fmla="*/ 2 h 277"/>
                    <a:gd name="T26" fmla="*/ 177 w 355"/>
                    <a:gd name="T27" fmla="*/ 2 h 277"/>
                    <a:gd name="T28" fmla="*/ 182 w 355"/>
                    <a:gd name="T29" fmla="*/ 2 h 277"/>
                    <a:gd name="T30" fmla="*/ 200 w 355"/>
                    <a:gd name="T31" fmla="*/ 2 h 277"/>
                    <a:gd name="T32" fmla="*/ 218 w 355"/>
                    <a:gd name="T33" fmla="*/ 2 h 277"/>
                    <a:gd name="T34" fmla="*/ 242 w 355"/>
                    <a:gd name="T35" fmla="*/ 2 h 277"/>
                    <a:gd name="T36" fmla="*/ 260 w 355"/>
                    <a:gd name="T37" fmla="*/ 2 h 277"/>
                    <a:gd name="T38" fmla="*/ 298 w 355"/>
                    <a:gd name="T39" fmla="*/ 2 h 277"/>
                    <a:gd name="T40" fmla="*/ 288 w 355"/>
                    <a:gd name="T41" fmla="*/ 2 h 277"/>
                    <a:gd name="T42" fmla="*/ 268 w 355"/>
                    <a:gd name="T43" fmla="*/ 2 h 277"/>
                    <a:gd name="T44" fmla="*/ 246 w 355"/>
                    <a:gd name="T45" fmla="*/ 2 h 277"/>
                    <a:gd name="T46" fmla="*/ 234 w 355"/>
                    <a:gd name="T47" fmla="*/ 2 h 277"/>
                    <a:gd name="T48" fmla="*/ 198 w 355"/>
                    <a:gd name="T49" fmla="*/ 2 h 277"/>
                    <a:gd name="T50" fmla="*/ 180 w 355"/>
                    <a:gd name="T51" fmla="*/ 2 h 277"/>
                    <a:gd name="T52" fmla="*/ 172 w 355"/>
                    <a:gd name="T53" fmla="*/ 2 h 277"/>
                    <a:gd name="T54" fmla="*/ 160 w 355"/>
                    <a:gd name="T55" fmla="*/ 2 h 277"/>
                    <a:gd name="T56" fmla="*/ 126 w 355"/>
                    <a:gd name="T57" fmla="*/ 2 h 277"/>
                    <a:gd name="T58" fmla="*/ 108 w 355"/>
                    <a:gd name="T59" fmla="*/ 2 h 277"/>
                    <a:gd name="T60" fmla="*/ 94 w 355"/>
                    <a:gd name="T61" fmla="*/ 2 h 277"/>
                    <a:gd name="T62" fmla="*/ 68 w 355"/>
                    <a:gd name="T63" fmla="*/ 2 h 277"/>
                    <a:gd name="T64" fmla="*/ 64 w 355"/>
                    <a:gd name="T65" fmla="*/ 2 h 277"/>
                    <a:gd name="T66" fmla="*/ 58 w 355"/>
                    <a:gd name="T67" fmla="*/ 2 h 277"/>
                    <a:gd name="T68" fmla="*/ 54 w 355"/>
                    <a:gd name="T69" fmla="*/ 2 h 277"/>
                    <a:gd name="T70" fmla="*/ 38 w 355"/>
                    <a:gd name="T71" fmla="*/ 2 h 277"/>
                    <a:gd name="T72" fmla="*/ 20 w 355"/>
                    <a:gd name="T73" fmla="*/ 2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2 h 206"/>
                    <a:gd name="T2" fmla="*/ 66 w 156"/>
                    <a:gd name="T3" fmla="*/ 2 h 206"/>
                    <a:gd name="T4" fmla="*/ 68 w 156"/>
                    <a:gd name="T5" fmla="*/ 2 h 206"/>
                    <a:gd name="T6" fmla="*/ 134 w 156"/>
                    <a:gd name="T7" fmla="*/ 2 h 206"/>
                    <a:gd name="T8" fmla="*/ 160 w 156"/>
                    <a:gd name="T9" fmla="*/ 2 h 206"/>
                    <a:gd name="T10" fmla="*/ 166 w 156"/>
                    <a:gd name="T11" fmla="*/ 2 h 206"/>
                    <a:gd name="T12" fmla="*/ 178 w 156"/>
                    <a:gd name="T13" fmla="*/ 0 h 206"/>
                    <a:gd name="T14" fmla="*/ 204 w 156"/>
                    <a:gd name="T15" fmla="*/ 2 h 206"/>
                    <a:gd name="T16" fmla="*/ 200 w 156"/>
                    <a:gd name="T17" fmla="*/ 2 h 206"/>
                    <a:gd name="T18" fmla="*/ 180 w 156"/>
                    <a:gd name="T19" fmla="*/ 2 h 206"/>
                    <a:gd name="T20" fmla="*/ 186 w 156"/>
                    <a:gd name="T21" fmla="*/ 2 h 206"/>
                    <a:gd name="T22" fmla="*/ 196 w 156"/>
                    <a:gd name="T23" fmla="*/ 2 h 206"/>
                    <a:gd name="T24" fmla="*/ 200 w 156"/>
                    <a:gd name="T25" fmla="*/ 2 h 206"/>
                    <a:gd name="T26" fmla="*/ 182 w 156"/>
                    <a:gd name="T27" fmla="*/ 2 h 206"/>
                    <a:gd name="T28" fmla="*/ 170 w 156"/>
                    <a:gd name="T29" fmla="*/ 2 h 206"/>
                    <a:gd name="T30" fmla="*/ 158 w 156"/>
                    <a:gd name="T31" fmla="*/ 2 h 206"/>
                    <a:gd name="T32" fmla="*/ 154 w 156"/>
                    <a:gd name="T33" fmla="*/ 2 h 206"/>
                    <a:gd name="T34" fmla="*/ 142 w 156"/>
                    <a:gd name="T35" fmla="*/ 2 h 206"/>
                    <a:gd name="T36" fmla="*/ 136 w 156"/>
                    <a:gd name="T37" fmla="*/ 2 h 206"/>
                    <a:gd name="T38" fmla="*/ 76 w 156"/>
                    <a:gd name="T39" fmla="*/ 2 h 206"/>
                    <a:gd name="T40" fmla="*/ 72 w 156"/>
                    <a:gd name="T41" fmla="*/ 2 h 206"/>
                    <a:gd name="T42" fmla="*/ 60 w 156"/>
                    <a:gd name="T43" fmla="*/ 2 h 206"/>
                    <a:gd name="T44" fmla="*/ 42 w 156"/>
                    <a:gd name="T45" fmla="*/ 2 h 206"/>
                    <a:gd name="T46" fmla="*/ 28 w 156"/>
                    <a:gd name="T47" fmla="*/ 2 h 206"/>
                    <a:gd name="T48" fmla="*/ 10 w 156"/>
                    <a:gd name="T49" fmla="*/ 2 h 206"/>
                    <a:gd name="T50" fmla="*/ 4 w 156"/>
                    <a:gd name="T51" fmla="*/ 2 h 206"/>
                    <a:gd name="T52" fmla="*/ 0 w 156"/>
                    <a:gd name="T53" fmla="*/ 2 h 206"/>
                    <a:gd name="T54" fmla="*/ 20 w 156"/>
                    <a:gd name="T55" fmla="*/ 2 h 206"/>
                    <a:gd name="T56" fmla="*/ 32 w 156"/>
                    <a:gd name="T57" fmla="*/ 2 h 206"/>
                    <a:gd name="T58" fmla="*/ 34 w 156"/>
                    <a:gd name="T59" fmla="*/ 2 h 206"/>
                    <a:gd name="T60" fmla="*/ 52 w 156"/>
                    <a:gd name="T61" fmla="*/ 2 h 206"/>
                    <a:gd name="T62" fmla="*/ 54 w 156"/>
                    <a:gd name="T63" fmla="*/ 2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 h 38"/>
                    <a:gd name="T2" fmla="*/ 18 w 109"/>
                    <a:gd name="T3" fmla="*/ 3 h 38"/>
                    <a:gd name="T4" fmla="*/ 46 w 109"/>
                    <a:gd name="T5" fmla="*/ 3 h 38"/>
                    <a:gd name="T6" fmla="*/ 126 w 109"/>
                    <a:gd name="T7" fmla="*/ 3 h 38"/>
                    <a:gd name="T8" fmla="*/ 144 w 109"/>
                    <a:gd name="T9" fmla="*/ 0 h 38"/>
                    <a:gd name="T10" fmla="*/ 130 w 109"/>
                    <a:gd name="T11" fmla="*/ 3 h 38"/>
                    <a:gd name="T12" fmla="*/ 114 w 109"/>
                    <a:gd name="T13" fmla="*/ 3 h 38"/>
                    <a:gd name="T14" fmla="*/ 42 w 109"/>
                    <a:gd name="T15" fmla="*/ 3 h 38"/>
                    <a:gd name="T16" fmla="*/ 14 w 109"/>
                    <a:gd name="T17" fmla="*/ 3 h 38"/>
                    <a:gd name="T18" fmla="*/ 4 w 109"/>
                    <a:gd name="T19" fmla="*/ 3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38 w 76"/>
                    <a:gd name="T7" fmla="*/ 2 h 104"/>
                    <a:gd name="T8" fmla="*/ 38 w 76"/>
                    <a:gd name="T9" fmla="*/ 2 h 104"/>
                    <a:gd name="T10" fmla="*/ 38 w 76"/>
                    <a:gd name="T11" fmla="*/ 2 h 104"/>
                    <a:gd name="T12" fmla="*/ 38 w 76"/>
                    <a:gd name="T13" fmla="*/ 2 h 104"/>
                    <a:gd name="T14" fmla="*/ 38 w 76"/>
                    <a:gd name="T15" fmla="*/ 2 h 104"/>
                    <a:gd name="T16" fmla="*/ 34 w 76"/>
                    <a:gd name="T17" fmla="*/ 2 h 104"/>
                    <a:gd name="T18" fmla="*/ 22 w 76"/>
                    <a:gd name="T19" fmla="*/ 2 h 104"/>
                    <a:gd name="T20" fmla="*/ 28 w 76"/>
                    <a:gd name="T21" fmla="*/ 2 h 104"/>
                    <a:gd name="T22" fmla="*/ 30 w 76"/>
                    <a:gd name="T23" fmla="*/ 2 h 104"/>
                    <a:gd name="T24" fmla="*/ 20 w 76"/>
                    <a:gd name="T25" fmla="*/ 2 h 104"/>
                    <a:gd name="T26" fmla="*/ 12 w 76"/>
                    <a:gd name="T27" fmla="*/ 2 h 104"/>
                    <a:gd name="T28" fmla="*/ 8 w 76"/>
                    <a:gd name="T29" fmla="*/ 2 h 104"/>
                    <a:gd name="T30" fmla="*/ 0 w 76"/>
                    <a:gd name="T31" fmla="*/ 2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2 h 61"/>
                    <a:gd name="T8" fmla="*/ 19 w 37"/>
                    <a:gd name="T9" fmla="*/ 2 h 61"/>
                    <a:gd name="T10" fmla="*/ 5 w 37"/>
                    <a:gd name="T11" fmla="*/ 2 h 61"/>
                    <a:gd name="T12" fmla="*/ 1 w 37"/>
                    <a:gd name="T13" fmla="*/ 2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2 w 49"/>
                    <a:gd name="T3" fmla="*/ 0 h 29"/>
                    <a:gd name="T4" fmla="*/ 12 w 49"/>
                    <a:gd name="T5" fmla="*/ 2 h 29"/>
                    <a:gd name="T6" fmla="*/ 12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4 h 48"/>
                    <a:gd name="T2" fmla="*/ 15 w 61"/>
                    <a:gd name="T3" fmla="*/ 4 h 48"/>
                    <a:gd name="T4" fmla="*/ 3 w 61"/>
                    <a:gd name="T5" fmla="*/ 4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4 h 48"/>
                    <a:gd name="T14" fmla="*/ 61 w 61"/>
                    <a:gd name="T15" fmla="*/ 4 h 48"/>
                    <a:gd name="T16" fmla="*/ 41 w 61"/>
                    <a:gd name="T17" fmla="*/ 4 h 48"/>
                    <a:gd name="T18" fmla="*/ 23 w 61"/>
                    <a:gd name="T19" fmla="*/ 4 h 48"/>
                    <a:gd name="T20" fmla="*/ 21 w 61"/>
                    <a:gd name="T21" fmla="*/ 4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 h 182"/>
                    <a:gd name="T2" fmla="*/ 36 w 286"/>
                    <a:gd name="T3" fmla="*/ 2 h 182"/>
                    <a:gd name="T4" fmla="*/ 26 w 286"/>
                    <a:gd name="T5" fmla="*/ 2 h 182"/>
                    <a:gd name="T6" fmla="*/ 0 w 286"/>
                    <a:gd name="T7" fmla="*/ 2 h 182"/>
                    <a:gd name="T8" fmla="*/ 10 w 286"/>
                    <a:gd name="T9" fmla="*/ 2 h 182"/>
                    <a:gd name="T10" fmla="*/ 16 w 286"/>
                    <a:gd name="T11" fmla="*/ 2 h 182"/>
                    <a:gd name="T12" fmla="*/ 24 w 286"/>
                    <a:gd name="T13" fmla="*/ 2 h 182"/>
                    <a:gd name="T14" fmla="*/ 30 w 286"/>
                    <a:gd name="T15" fmla="*/ 2 h 182"/>
                    <a:gd name="T16" fmla="*/ 48 w 286"/>
                    <a:gd name="T17" fmla="*/ 2 h 182"/>
                    <a:gd name="T18" fmla="*/ 70 w 286"/>
                    <a:gd name="T19" fmla="*/ 2 h 182"/>
                    <a:gd name="T20" fmla="*/ 88 w 286"/>
                    <a:gd name="T21" fmla="*/ 2 h 182"/>
                    <a:gd name="T22" fmla="*/ 106 w 286"/>
                    <a:gd name="T23" fmla="*/ 2 h 182"/>
                    <a:gd name="T24" fmla="*/ 104 w 286"/>
                    <a:gd name="T25" fmla="*/ 2 h 182"/>
                    <a:gd name="T26" fmla="*/ 98 w 286"/>
                    <a:gd name="T27" fmla="*/ 2 h 182"/>
                    <a:gd name="T28" fmla="*/ 122 w 286"/>
                    <a:gd name="T29" fmla="*/ 2 h 182"/>
                    <a:gd name="T30" fmla="*/ 140 w 286"/>
                    <a:gd name="T31" fmla="*/ 2 h 182"/>
                    <a:gd name="T32" fmla="*/ 168 w 286"/>
                    <a:gd name="T33" fmla="*/ 2 h 182"/>
                    <a:gd name="T34" fmla="*/ 174 w 286"/>
                    <a:gd name="T35" fmla="*/ 2 h 182"/>
                    <a:gd name="T36" fmla="*/ 168 w 286"/>
                    <a:gd name="T37" fmla="*/ 2 h 182"/>
                    <a:gd name="T38" fmla="*/ 178 w 286"/>
                    <a:gd name="T39" fmla="*/ 2 h 182"/>
                    <a:gd name="T40" fmla="*/ 186 w 286"/>
                    <a:gd name="T41" fmla="*/ 2 h 182"/>
                    <a:gd name="T42" fmla="*/ 202 w 286"/>
                    <a:gd name="T43" fmla="*/ 2 h 182"/>
                    <a:gd name="T44" fmla="*/ 214 w 286"/>
                    <a:gd name="T45" fmla="*/ 2 h 182"/>
                    <a:gd name="T46" fmla="*/ 244 w 286"/>
                    <a:gd name="T47" fmla="*/ 2 h 182"/>
                    <a:gd name="T48" fmla="*/ 262 w 286"/>
                    <a:gd name="T49" fmla="*/ 2 h 182"/>
                    <a:gd name="T50" fmla="*/ 284 w 286"/>
                    <a:gd name="T51" fmla="*/ 2 h 182"/>
                    <a:gd name="T52" fmla="*/ 268 w 286"/>
                    <a:gd name="T53" fmla="*/ 2 h 182"/>
                    <a:gd name="T54" fmla="*/ 256 w 286"/>
                    <a:gd name="T55" fmla="*/ 2 h 182"/>
                    <a:gd name="T56" fmla="*/ 250 w 286"/>
                    <a:gd name="T57" fmla="*/ 2 h 182"/>
                    <a:gd name="T58" fmla="*/ 248 w 286"/>
                    <a:gd name="T59" fmla="*/ 2 h 182"/>
                    <a:gd name="T60" fmla="*/ 236 w 286"/>
                    <a:gd name="T61" fmla="*/ 2 h 182"/>
                    <a:gd name="T62" fmla="*/ 240 w 286"/>
                    <a:gd name="T63" fmla="*/ 2 h 182"/>
                    <a:gd name="T64" fmla="*/ 220 w 286"/>
                    <a:gd name="T65" fmla="*/ 2 h 182"/>
                    <a:gd name="T66" fmla="*/ 210 w 286"/>
                    <a:gd name="T67" fmla="*/ 2 h 182"/>
                    <a:gd name="T68" fmla="*/ 190 w 286"/>
                    <a:gd name="T69" fmla="*/ 2 h 182"/>
                    <a:gd name="T70" fmla="*/ 168 w 286"/>
                    <a:gd name="T71" fmla="*/ 2 h 182"/>
                    <a:gd name="T72" fmla="*/ 156 w 286"/>
                    <a:gd name="T73" fmla="*/ 2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2 h 182"/>
                    <a:gd name="T84" fmla="*/ 46 w 286"/>
                    <a:gd name="T85" fmla="*/ 2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2 h 78"/>
                    <a:gd name="T2" fmla="*/ 27 w 78"/>
                    <a:gd name="T3" fmla="*/ 2 h 78"/>
                    <a:gd name="T4" fmla="*/ 45 w 78"/>
                    <a:gd name="T5" fmla="*/ 2 h 78"/>
                    <a:gd name="T6" fmla="*/ 57 w 78"/>
                    <a:gd name="T7" fmla="*/ 2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2 h 78"/>
                    <a:gd name="T16" fmla="*/ 33 w 78"/>
                    <a:gd name="T17" fmla="*/ 2 h 78"/>
                    <a:gd name="T18" fmla="*/ 9 w 78"/>
                    <a:gd name="T19" fmla="*/ 2 h 78"/>
                    <a:gd name="T20" fmla="*/ 3 w 78"/>
                    <a:gd name="T21" fmla="*/ 2 h 78"/>
                    <a:gd name="T22" fmla="*/ 1 w 78"/>
                    <a:gd name="T23" fmla="*/ 2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3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2 h 80"/>
                    <a:gd name="T2" fmla="*/ 14 w 80"/>
                    <a:gd name="T3" fmla="*/ 2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2 h 80"/>
                    <a:gd name="T12" fmla="*/ 70 w 80"/>
                    <a:gd name="T13" fmla="*/ 2 h 80"/>
                    <a:gd name="T14" fmla="*/ 54 w 80"/>
                    <a:gd name="T15" fmla="*/ 2 h 80"/>
                    <a:gd name="T16" fmla="*/ 48 w 80"/>
                    <a:gd name="T17" fmla="*/ 2 h 80"/>
                    <a:gd name="T18" fmla="*/ 32 w 80"/>
                    <a:gd name="T19" fmla="*/ 2 h 80"/>
                    <a:gd name="T20" fmla="*/ 38 w 80"/>
                    <a:gd name="T21" fmla="*/ 2 h 80"/>
                    <a:gd name="T22" fmla="*/ 30 w 80"/>
                    <a:gd name="T23" fmla="*/ 2 h 80"/>
                    <a:gd name="T24" fmla="*/ 20 w 80"/>
                    <a:gd name="T25" fmla="*/ 2 h 80"/>
                    <a:gd name="T26" fmla="*/ 8 w 80"/>
                    <a:gd name="T27" fmla="*/ 2 h 80"/>
                    <a:gd name="T28" fmla="*/ 0 w 80"/>
                    <a:gd name="T29" fmla="*/ 2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2 h 174"/>
                    <a:gd name="T2" fmla="*/ 26 w 94"/>
                    <a:gd name="T3" fmla="*/ 2 h 174"/>
                    <a:gd name="T4" fmla="*/ 32 w 94"/>
                    <a:gd name="T5" fmla="*/ 2 h 174"/>
                    <a:gd name="T6" fmla="*/ 52 w 94"/>
                    <a:gd name="T7" fmla="*/ 2 h 174"/>
                    <a:gd name="T8" fmla="*/ 46 w 94"/>
                    <a:gd name="T9" fmla="*/ 2 h 174"/>
                    <a:gd name="T10" fmla="*/ 66 w 94"/>
                    <a:gd name="T11" fmla="*/ 2 h 174"/>
                    <a:gd name="T12" fmla="*/ 76 w 94"/>
                    <a:gd name="T13" fmla="*/ 2 h 174"/>
                    <a:gd name="T14" fmla="*/ 58 w 94"/>
                    <a:gd name="T15" fmla="*/ 2 h 174"/>
                    <a:gd name="T16" fmla="*/ 74 w 94"/>
                    <a:gd name="T17" fmla="*/ 2 h 174"/>
                    <a:gd name="T18" fmla="*/ 84 w 94"/>
                    <a:gd name="T19" fmla="*/ 2 h 174"/>
                    <a:gd name="T20" fmla="*/ 82 w 94"/>
                    <a:gd name="T21" fmla="*/ 2 h 174"/>
                    <a:gd name="T22" fmla="*/ 60 w 94"/>
                    <a:gd name="T23" fmla="*/ 2 h 174"/>
                    <a:gd name="T24" fmla="*/ 50 w 94"/>
                    <a:gd name="T25" fmla="*/ 2 h 174"/>
                    <a:gd name="T26" fmla="*/ 34 w 94"/>
                    <a:gd name="T27" fmla="*/ 2 h 174"/>
                    <a:gd name="T28" fmla="*/ 30 w 94"/>
                    <a:gd name="T29" fmla="*/ 2 h 174"/>
                    <a:gd name="T30" fmla="*/ 42 w 94"/>
                    <a:gd name="T31" fmla="*/ 2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2 h 174"/>
                    <a:gd name="T38" fmla="*/ 14 w 94"/>
                    <a:gd name="T39" fmla="*/ 2 h 174"/>
                    <a:gd name="T40" fmla="*/ 14 w 94"/>
                    <a:gd name="T41" fmla="*/ 2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2 h 50"/>
                    <a:gd name="T12" fmla="*/ 18 w 32"/>
                    <a:gd name="T13" fmla="*/ 2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2 h 50"/>
                    <a:gd name="T2" fmla="*/ 238 w 43"/>
                    <a:gd name="T3" fmla="*/ 2 h 50"/>
                    <a:gd name="T4" fmla="*/ 421 w 43"/>
                    <a:gd name="T5" fmla="*/ 0 h 50"/>
                    <a:gd name="T6" fmla="*/ 261 w 43"/>
                    <a:gd name="T7" fmla="*/ 2 h 50"/>
                    <a:gd name="T8" fmla="*/ 2 w 43"/>
                    <a:gd name="T9" fmla="*/ 2 h 50"/>
                    <a:gd name="T10" fmla="*/ 0 w 43"/>
                    <a:gd name="T11" fmla="*/ 2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47483646 w 471"/>
                    <a:gd name="T1" fmla="*/ 2147483646 h 281"/>
                    <a:gd name="T2" fmla="*/ 2147483646 w 471"/>
                    <a:gd name="T3" fmla="*/ 2147483646 h 281"/>
                    <a:gd name="T4" fmla="*/ 2147483646 w 471"/>
                    <a:gd name="T5" fmla="*/ 2147483646 h 281"/>
                    <a:gd name="T6" fmla="*/ 2147483646 w 471"/>
                    <a:gd name="T7" fmla="*/ 2147483646 h 281"/>
                    <a:gd name="T8" fmla="*/ 2147483646 w 471"/>
                    <a:gd name="T9" fmla="*/ 2147483646 h 281"/>
                    <a:gd name="T10" fmla="*/ 0 w 471"/>
                    <a:gd name="T11" fmla="*/ 2147483646 h 281"/>
                    <a:gd name="T12" fmla="*/ 2147483646 w 471"/>
                    <a:gd name="T13" fmla="*/ 2147483646 h 281"/>
                    <a:gd name="T14" fmla="*/ 2147483646 w 471"/>
                    <a:gd name="T15" fmla="*/ 2147483646 h 281"/>
                    <a:gd name="T16" fmla="*/ 2147483646 w 471"/>
                    <a:gd name="T17" fmla="*/ 2147483646 h 281"/>
                    <a:gd name="T18" fmla="*/ 2147483646 w 471"/>
                    <a:gd name="T19" fmla="*/ 2147483646 h 281"/>
                    <a:gd name="T20" fmla="*/ 2147483646 w 471"/>
                    <a:gd name="T21" fmla="*/ 2147483646 h 281"/>
                    <a:gd name="T22" fmla="*/ 2147483646 w 471"/>
                    <a:gd name="T23" fmla="*/ 2147483646 h 281"/>
                    <a:gd name="T24" fmla="*/ 2147483646 w 471"/>
                    <a:gd name="T25" fmla="*/ 2147483646 h 281"/>
                    <a:gd name="T26" fmla="*/ 2147483646 w 471"/>
                    <a:gd name="T27" fmla="*/ 2147483646 h 281"/>
                    <a:gd name="T28" fmla="*/ 2147483646 w 471"/>
                    <a:gd name="T29" fmla="*/ 2147483646 h 281"/>
                    <a:gd name="T30" fmla="*/ 2147483646 w 471"/>
                    <a:gd name="T31" fmla="*/ 2147483646 h 281"/>
                    <a:gd name="T32" fmla="*/ 2147483646 w 471"/>
                    <a:gd name="T33" fmla="*/ 2147483646 h 281"/>
                    <a:gd name="T34" fmla="*/ 2147483646 w 471"/>
                    <a:gd name="T35" fmla="*/ 0 h 281"/>
                    <a:gd name="T36" fmla="*/ 2147483646 w 471"/>
                    <a:gd name="T37" fmla="*/ 2147483646 h 281"/>
                    <a:gd name="T38" fmla="*/ 2147483646 w 471"/>
                    <a:gd name="T39" fmla="*/ 2147483646 h 281"/>
                    <a:gd name="T40" fmla="*/ 2147483646 w 471"/>
                    <a:gd name="T41" fmla="*/ 2147483646 h 281"/>
                    <a:gd name="T42" fmla="*/ 2147483646 w 471"/>
                    <a:gd name="T43" fmla="*/ 2147483646 h 281"/>
                    <a:gd name="T44" fmla="*/ 2147483646 w 471"/>
                    <a:gd name="T45" fmla="*/ 2147483646 h 281"/>
                    <a:gd name="T46" fmla="*/ 2147483646 w 471"/>
                    <a:gd name="T47" fmla="*/ 2147483646 h 281"/>
                    <a:gd name="T48" fmla="*/ 2147483646 w 471"/>
                    <a:gd name="T49" fmla="*/ 2147483646 h 281"/>
                    <a:gd name="T50" fmla="*/ 2147483646 w 471"/>
                    <a:gd name="T51" fmla="*/ 2147483646 h 281"/>
                    <a:gd name="T52" fmla="*/ 2147483646 w 471"/>
                    <a:gd name="T53" fmla="*/ 2147483646 h 281"/>
                    <a:gd name="T54" fmla="*/ 2147483646 w 471"/>
                    <a:gd name="T55" fmla="*/ 2147483646 h 281"/>
                    <a:gd name="T56" fmla="*/ 2147483646 w 471"/>
                    <a:gd name="T57" fmla="*/ 2147483646 h 281"/>
                    <a:gd name="T58" fmla="*/ 2147483646 w 471"/>
                    <a:gd name="T59" fmla="*/ 2147483646 h 281"/>
                    <a:gd name="T60" fmla="*/ 2147483646 w 471"/>
                    <a:gd name="T61" fmla="*/ 2147483646 h 281"/>
                    <a:gd name="T62" fmla="*/ 2147483646 w 471"/>
                    <a:gd name="T63" fmla="*/ 2147483646 h 281"/>
                    <a:gd name="T64" fmla="*/ 2147483646 w 471"/>
                    <a:gd name="T65" fmla="*/ 2147483646 h 281"/>
                    <a:gd name="T66" fmla="*/ 2147483646 w 471"/>
                    <a:gd name="T67" fmla="*/ 2147483646 h 281"/>
                    <a:gd name="T68" fmla="*/ 2147483646 w 471"/>
                    <a:gd name="T69" fmla="*/ 2147483646 h 281"/>
                    <a:gd name="T70" fmla="*/ 2147483646 w 471"/>
                    <a:gd name="T71" fmla="*/ 2147483646 h 281"/>
                    <a:gd name="T72" fmla="*/ 2147483646 w 471"/>
                    <a:gd name="T73" fmla="*/ 2147483646 h 281"/>
                    <a:gd name="T74" fmla="*/ 2147483646 w 471"/>
                    <a:gd name="T75" fmla="*/ 2147483646 h 281"/>
                    <a:gd name="T76" fmla="*/ 2147483646 w 471"/>
                    <a:gd name="T77" fmla="*/ 2147483646 h 281"/>
                    <a:gd name="T78" fmla="*/ 2147483646 w 471"/>
                    <a:gd name="T79" fmla="*/ 2147483646 h 281"/>
                    <a:gd name="T80" fmla="*/ 2147483646 w 471"/>
                    <a:gd name="T81" fmla="*/ 2147483646 h 281"/>
                    <a:gd name="T82" fmla="*/ 2147483646 w 471"/>
                    <a:gd name="T83" fmla="*/ 2147483646 h 281"/>
                    <a:gd name="T84" fmla="*/ 2147483646 w 471"/>
                    <a:gd name="T85" fmla="*/ 2147483646 h 281"/>
                    <a:gd name="T86" fmla="*/ 2147483646 w 471"/>
                    <a:gd name="T87" fmla="*/ 2147483646 h 281"/>
                    <a:gd name="T88" fmla="*/ 2147483646 w 471"/>
                    <a:gd name="T89" fmla="*/ 2147483646 h 281"/>
                    <a:gd name="T90" fmla="*/ 2147483646 w 471"/>
                    <a:gd name="T91" fmla="*/ 2147483646 h 281"/>
                    <a:gd name="T92" fmla="*/ 2147483646 w 471"/>
                    <a:gd name="T93" fmla="*/ 2147483646 h 281"/>
                    <a:gd name="T94" fmla="*/ 2147483646 w 471"/>
                    <a:gd name="T95" fmla="*/ 2147483646 h 281"/>
                    <a:gd name="T96" fmla="*/ 2147483646 w 471"/>
                    <a:gd name="T97" fmla="*/ 2147483646 h 281"/>
                    <a:gd name="T98" fmla="*/ 2147483646 w 471"/>
                    <a:gd name="T99" fmla="*/ 2147483646 h 281"/>
                    <a:gd name="T100" fmla="*/ 2147483646 w 471"/>
                    <a:gd name="T101" fmla="*/ 2147483646 h 281"/>
                    <a:gd name="T102" fmla="*/ 2147483646 w 471"/>
                    <a:gd name="T103" fmla="*/ 2147483646 h 281"/>
                    <a:gd name="T104" fmla="*/ 2147483646 w 471"/>
                    <a:gd name="T105" fmla="*/ 2147483646 h 281"/>
                    <a:gd name="T106" fmla="*/ 2147483646 w 471"/>
                    <a:gd name="T107" fmla="*/ 2147483646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2 h 844"/>
                    <a:gd name="T4" fmla="*/ 550 w 984"/>
                    <a:gd name="T5" fmla="*/ 2 h 844"/>
                    <a:gd name="T6" fmla="*/ 578 w 984"/>
                    <a:gd name="T7" fmla="*/ 2 h 844"/>
                    <a:gd name="T8" fmla="*/ 586 w 984"/>
                    <a:gd name="T9" fmla="*/ 2 h 844"/>
                    <a:gd name="T10" fmla="*/ 606 w 984"/>
                    <a:gd name="T11" fmla="*/ 2 h 844"/>
                    <a:gd name="T12" fmla="*/ 642 w 984"/>
                    <a:gd name="T13" fmla="*/ 2 h 844"/>
                    <a:gd name="T14" fmla="*/ 682 w 984"/>
                    <a:gd name="T15" fmla="*/ 2 h 844"/>
                    <a:gd name="T16" fmla="*/ 706 w 984"/>
                    <a:gd name="T17" fmla="*/ 2 h 844"/>
                    <a:gd name="T18" fmla="*/ 762 w 984"/>
                    <a:gd name="T19" fmla="*/ 2 h 844"/>
                    <a:gd name="T20" fmla="*/ 798 w 984"/>
                    <a:gd name="T21" fmla="*/ 2 h 844"/>
                    <a:gd name="T22" fmla="*/ 798 w 984"/>
                    <a:gd name="T23" fmla="*/ 2 h 844"/>
                    <a:gd name="T24" fmla="*/ 790 w 984"/>
                    <a:gd name="T25" fmla="*/ 2 h 844"/>
                    <a:gd name="T26" fmla="*/ 766 w 984"/>
                    <a:gd name="T27" fmla="*/ 2 h 844"/>
                    <a:gd name="T28" fmla="*/ 762 w 984"/>
                    <a:gd name="T29" fmla="*/ 2 h 844"/>
                    <a:gd name="T30" fmla="*/ 802 w 984"/>
                    <a:gd name="T31" fmla="*/ 2 h 844"/>
                    <a:gd name="T32" fmla="*/ 786 w 984"/>
                    <a:gd name="T33" fmla="*/ 2 h 844"/>
                    <a:gd name="T34" fmla="*/ 830 w 984"/>
                    <a:gd name="T35" fmla="*/ 2 h 844"/>
                    <a:gd name="T36" fmla="*/ 854 w 984"/>
                    <a:gd name="T37" fmla="*/ 2 h 844"/>
                    <a:gd name="T38" fmla="*/ 830 w 984"/>
                    <a:gd name="T39" fmla="*/ 2 h 844"/>
                    <a:gd name="T40" fmla="*/ 746 w 984"/>
                    <a:gd name="T41" fmla="*/ 2 h 844"/>
                    <a:gd name="T42" fmla="*/ 678 w 984"/>
                    <a:gd name="T43" fmla="*/ 2 h 844"/>
                    <a:gd name="T44" fmla="*/ 590 w 984"/>
                    <a:gd name="T45" fmla="*/ 2 h 844"/>
                    <a:gd name="T46" fmla="*/ 642 w 984"/>
                    <a:gd name="T47" fmla="*/ 2 h 844"/>
                    <a:gd name="T48" fmla="*/ 710 w 984"/>
                    <a:gd name="T49" fmla="*/ 2 h 844"/>
                    <a:gd name="T50" fmla="*/ 738 w 984"/>
                    <a:gd name="T51" fmla="*/ 2 h 844"/>
                    <a:gd name="T52" fmla="*/ 774 w 984"/>
                    <a:gd name="T53" fmla="*/ 2 h 844"/>
                    <a:gd name="T54" fmla="*/ 766 w 984"/>
                    <a:gd name="T55" fmla="*/ 2 h 844"/>
                    <a:gd name="T56" fmla="*/ 802 w 984"/>
                    <a:gd name="T57" fmla="*/ 2 h 844"/>
                    <a:gd name="T58" fmla="*/ 838 w 984"/>
                    <a:gd name="T59" fmla="*/ 2 h 844"/>
                    <a:gd name="T60" fmla="*/ 922 w 984"/>
                    <a:gd name="T61" fmla="*/ 2 h 844"/>
                    <a:gd name="T62" fmla="*/ 942 w 984"/>
                    <a:gd name="T63" fmla="*/ 2 h 844"/>
                    <a:gd name="T64" fmla="*/ 874 w 984"/>
                    <a:gd name="T65" fmla="*/ 2 h 844"/>
                    <a:gd name="T66" fmla="*/ 830 w 984"/>
                    <a:gd name="T67" fmla="*/ 2 h 844"/>
                    <a:gd name="T68" fmla="*/ 778 w 984"/>
                    <a:gd name="T69" fmla="*/ 2 h 844"/>
                    <a:gd name="T70" fmla="*/ 702 w 984"/>
                    <a:gd name="T71" fmla="*/ 2 h 844"/>
                    <a:gd name="T72" fmla="*/ 614 w 984"/>
                    <a:gd name="T73" fmla="*/ 2 h 844"/>
                    <a:gd name="T74" fmla="*/ 506 w 984"/>
                    <a:gd name="T75" fmla="*/ 2 h 844"/>
                    <a:gd name="T76" fmla="*/ 462 w 984"/>
                    <a:gd name="T77" fmla="*/ 2 h 844"/>
                    <a:gd name="T78" fmla="*/ 430 w 984"/>
                    <a:gd name="T79" fmla="*/ 2 h 844"/>
                    <a:gd name="T80" fmla="*/ 382 w 984"/>
                    <a:gd name="T81" fmla="*/ 2 h 844"/>
                    <a:gd name="T82" fmla="*/ 342 w 984"/>
                    <a:gd name="T83" fmla="*/ 2 h 844"/>
                    <a:gd name="T84" fmla="*/ 354 w 984"/>
                    <a:gd name="T85" fmla="*/ 2 h 844"/>
                    <a:gd name="T86" fmla="*/ 418 w 984"/>
                    <a:gd name="T87" fmla="*/ 2 h 844"/>
                    <a:gd name="T88" fmla="*/ 422 w 984"/>
                    <a:gd name="T89" fmla="*/ 2 h 844"/>
                    <a:gd name="T90" fmla="*/ 394 w 984"/>
                    <a:gd name="T91" fmla="*/ 2 h 844"/>
                    <a:gd name="T92" fmla="*/ 354 w 984"/>
                    <a:gd name="T93" fmla="*/ 2 h 844"/>
                    <a:gd name="T94" fmla="*/ 314 w 984"/>
                    <a:gd name="T95" fmla="*/ 2 h 844"/>
                    <a:gd name="T96" fmla="*/ 266 w 984"/>
                    <a:gd name="T97" fmla="*/ 2 h 844"/>
                    <a:gd name="T98" fmla="*/ 210 w 984"/>
                    <a:gd name="T99" fmla="*/ 2 h 844"/>
                    <a:gd name="T100" fmla="*/ 154 w 984"/>
                    <a:gd name="T101" fmla="*/ 2 h 844"/>
                    <a:gd name="T102" fmla="*/ 66 w 984"/>
                    <a:gd name="T103" fmla="*/ 2 h 844"/>
                    <a:gd name="T104" fmla="*/ 34 w 984"/>
                    <a:gd name="T105" fmla="*/ 2 h 844"/>
                    <a:gd name="T106" fmla="*/ 46 w 984"/>
                    <a:gd name="T107" fmla="*/ 2 h 844"/>
                    <a:gd name="T108" fmla="*/ 102 w 984"/>
                    <a:gd name="T109" fmla="*/ 2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 h 48"/>
                    <a:gd name="T2" fmla="*/ 10 w 36"/>
                    <a:gd name="T3" fmla="*/ 2 h 48"/>
                    <a:gd name="T4" fmla="*/ 6 w 36"/>
                    <a:gd name="T5" fmla="*/ 2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2 w 36"/>
                    <a:gd name="T3" fmla="*/ 1 h 37"/>
                    <a:gd name="T4" fmla="*/ 667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3 h 96"/>
                    <a:gd name="T2" fmla="*/ 28 w 170"/>
                    <a:gd name="T3" fmla="*/ 3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3 h 96"/>
                    <a:gd name="T10" fmla="*/ 178 w 170"/>
                    <a:gd name="T11" fmla="*/ 3 h 96"/>
                    <a:gd name="T12" fmla="*/ 214 w 170"/>
                    <a:gd name="T13" fmla="*/ 3 h 96"/>
                    <a:gd name="T14" fmla="*/ 170 w 170"/>
                    <a:gd name="T15" fmla="*/ 3 h 96"/>
                    <a:gd name="T16" fmla="*/ 142 w 170"/>
                    <a:gd name="T17" fmla="*/ 3 h 96"/>
                    <a:gd name="T18" fmla="*/ 76 w 170"/>
                    <a:gd name="T19" fmla="*/ 3 h 96"/>
                    <a:gd name="T20" fmla="*/ 24 w 170"/>
                    <a:gd name="T21" fmla="*/ 3 h 96"/>
                    <a:gd name="T22" fmla="*/ 0 w 170"/>
                    <a:gd name="T23" fmla="*/ 3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3 h 44"/>
                    <a:gd name="T10" fmla="*/ 64 w 138"/>
                    <a:gd name="T11" fmla="*/ 3 h 44"/>
                    <a:gd name="T12" fmla="*/ 0 w 138"/>
                    <a:gd name="T13" fmla="*/ 3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3 h 52"/>
                    <a:gd name="T2" fmla="*/ 9 w 39"/>
                    <a:gd name="T3" fmla="*/ 0 h 52"/>
                    <a:gd name="T4" fmla="*/ 9 w 39"/>
                    <a:gd name="T5" fmla="*/ 3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2 h 80"/>
                    <a:gd name="T4" fmla="*/ 90 w 44"/>
                    <a:gd name="T5" fmla="*/ 2 h 80"/>
                    <a:gd name="T6" fmla="*/ 116 w 44"/>
                    <a:gd name="T7" fmla="*/ 2 h 80"/>
                    <a:gd name="T8" fmla="*/ 90 w 44"/>
                    <a:gd name="T9" fmla="*/ 2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147483646 w 323"/>
                    <a:gd name="T1" fmla="*/ 2147483646 h 64"/>
                    <a:gd name="T2" fmla="*/ 2147483646 w 323"/>
                    <a:gd name="T3" fmla="*/ 2147483646 h 64"/>
                    <a:gd name="T4" fmla="*/ 2147483646 w 323"/>
                    <a:gd name="T5" fmla="*/ 0 h 64"/>
                    <a:gd name="T6" fmla="*/ 2147483646 w 323"/>
                    <a:gd name="T7" fmla="*/ 0 h 64"/>
                    <a:gd name="T8" fmla="*/ 2147483646 w 323"/>
                    <a:gd name="T9" fmla="*/ 2147483646 h 64"/>
                    <a:gd name="T10" fmla="*/ 2147483646 w 323"/>
                    <a:gd name="T11" fmla="*/ 2147483646 h 64"/>
                    <a:gd name="T12" fmla="*/ 2147483646 w 323"/>
                    <a:gd name="T13" fmla="*/ 2147483646 h 64"/>
                    <a:gd name="T14" fmla="*/ 2147483646 w 323"/>
                    <a:gd name="T15" fmla="*/ 2147483646 h 64"/>
                    <a:gd name="T16" fmla="*/ 2147483646 w 323"/>
                    <a:gd name="T17" fmla="*/ 2147483646 h 64"/>
                    <a:gd name="T18" fmla="*/ 2147483646 w 323"/>
                    <a:gd name="T19" fmla="*/ 2147483646 h 64"/>
                    <a:gd name="T20" fmla="*/ 2147483646 w 323"/>
                    <a:gd name="T21" fmla="*/ 2147483646 h 64"/>
                    <a:gd name="T22" fmla="*/ 2147483646 w 323"/>
                    <a:gd name="T23" fmla="*/ 2147483646 h 64"/>
                    <a:gd name="T24" fmla="*/ 2147483646 w 323"/>
                    <a:gd name="T25" fmla="*/ 2147483646 h 64"/>
                    <a:gd name="T26" fmla="*/ 2147483646 w 323"/>
                    <a:gd name="T27" fmla="*/ 2147483646 h 64"/>
                    <a:gd name="T28" fmla="*/ 2147483646 w 323"/>
                    <a:gd name="T29" fmla="*/ 2147483646 h 64"/>
                    <a:gd name="T30" fmla="*/ 2147483646 w 323"/>
                    <a:gd name="T31" fmla="*/ 2147483646 h 64"/>
                    <a:gd name="T32" fmla="*/ 2147483646 w 323"/>
                    <a:gd name="T33" fmla="*/ 2147483646 h 64"/>
                    <a:gd name="T34" fmla="*/ 2147483646 w 323"/>
                    <a:gd name="T35" fmla="*/ 2147483646 h 64"/>
                    <a:gd name="T36" fmla="*/ 2147483646 w 323"/>
                    <a:gd name="T37" fmla="*/ 2147483646 h 64"/>
                    <a:gd name="T38" fmla="*/ 2147483646 w 323"/>
                    <a:gd name="T39" fmla="*/ 2147483646 h 64"/>
                    <a:gd name="T40" fmla="*/ 2147483646 w 323"/>
                    <a:gd name="T41" fmla="*/ 2147483646 h 64"/>
                    <a:gd name="T42" fmla="*/ 2147483646 w 323"/>
                    <a:gd name="T43" fmla="*/ 2147483646 h 64"/>
                    <a:gd name="T44" fmla="*/ 2147483646 w 323"/>
                    <a:gd name="T45" fmla="*/ 2147483646 h 64"/>
                    <a:gd name="T46" fmla="*/ 2147483646 w 323"/>
                    <a:gd name="T47" fmla="*/ 2147483646 h 64"/>
                    <a:gd name="T48" fmla="*/ 2147483646 w 323"/>
                    <a:gd name="T49" fmla="*/ 2147483646 h 64"/>
                    <a:gd name="T50" fmla="*/ 2147483646 w 323"/>
                    <a:gd name="T51" fmla="*/ 2147483646 h 64"/>
                    <a:gd name="T52" fmla="*/ 1 w 323"/>
                    <a:gd name="T53" fmla="*/ 0 h 64"/>
                    <a:gd name="T54" fmla="*/ 2147483646 w 323"/>
                    <a:gd name="T55" fmla="*/ 2147483646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2147483646 w 300"/>
                    <a:gd name="T1" fmla="*/ 2147483646 h 31"/>
                    <a:gd name="T2" fmla="*/ 2147483646 w 300"/>
                    <a:gd name="T3" fmla="*/ 2147483646 h 31"/>
                    <a:gd name="T4" fmla="*/ 2147483646 w 300"/>
                    <a:gd name="T5" fmla="*/ 0 h 31"/>
                    <a:gd name="T6" fmla="*/ 2147483646 w 300"/>
                    <a:gd name="T7" fmla="*/ 2147483646 h 31"/>
                    <a:gd name="T8" fmla="*/ 2147483646 w 300"/>
                    <a:gd name="T9" fmla="*/ 2147483646 h 31"/>
                    <a:gd name="T10" fmla="*/ 2147483646 w 300"/>
                    <a:gd name="T11" fmla="*/ 2147483646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3 h 29"/>
                    <a:gd name="T2" fmla="*/ 12 w 41"/>
                    <a:gd name="T3" fmla="*/ 3 h 29"/>
                    <a:gd name="T4" fmla="*/ 0 w 41"/>
                    <a:gd name="T5" fmla="*/ 3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2147483646 w 436"/>
                    <a:gd name="T1" fmla="*/ 2147483646 h 152"/>
                    <a:gd name="T2" fmla="*/ 2147483646 w 436"/>
                    <a:gd name="T3" fmla="*/ 0 h 152"/>
                    <a:gd name="T4" fmla="*/ 2147483646 w 436"/>
                    <a:gd name="T5" fmla="*/ 2147483646 h 152"/>
                    <a:gd name="T6" fmla="*/ 2147483646 w 436"/>
                    <a:gd name="T7" fmla="*/ 2147483646 h 152"/>
                    <a:gd name="T8" fmla="*/ 2147483646 w 436"/>
                    <a:gd name="T9" fmla="*/ 2147483646 h 152"/>
                    <a:gd name="T10" fmla="*/ 2147483646 w 436"/>
                    <a:gd name="T11" fmla="*/ 2147483646 h 152"/>
                    <a:gd name="T12" fmla="*/ 2147483646 w 436"/>
                    <a:gd name="T13" fmla="*/ 2147483646 h 152"/>
                    <a:gd name="T14" fmla="*/ 2147483646 w 436"/>
                    <a:gd name="T15" fmla="*/ 2147483646 h 152"/>
                    <a:gd name="T16" fmla="*/ 2147483646 w 436"/>
                    <a:gd name="T17" fmla="*/ 2147483646 h 152"/>
                    <a:gd name="T18" fmla="*/ 2147483646 w 436"/>
                    <a:gd name="T19" fmla="*/ 2147483646 h 152"/>
                    <a:gd name="T20" fmla="*/ 2147483646 w 436"/>
                    <a:gd name="T21" fmla="*/ 2147483646 h 152"/>
                    <a:gd name="T22" fmla="*/ 2147483646 w 436"/>
                    <a:gd name="T23" fmla="*/ 2147483646 h 152"/>
                    <a:gd name="T24" fmla="*/ 2147483646 w 436"/>
                    <a:gd name="T25" fmla="*/ 2147483646 h 152"/>
                    <a:gd name="T26" fmla="*/ 2147483646 w 436"/>
                    <a:gd name="T27" fmla="*/ 2147483646 h 152"/>
                    <a:gd name="T28" fmla="*/ 2147483646 w 436"/>
                    <a:gd name="T29" fmla="*/ 2147483646 h 152"/>
                    <a:gd name="T30" fmla="*/ 2147483646 w 436"/>
                    <a:gd name="T31" fmla="*/ 2147483646 h 152"/>
                    <a:gd name="T32" fmla="*/ 2147483646 w 436"/>
                    <a:gd name="T33" fmla="*/ 2147483646 h 152"/>
                    <a:gd name="T34" fmla="*/ 2147483646 w 436"/>
                    <a:gd name="T35" fmla="*/ 2147483646 h 152"/>
                    <a:gd name="T36" fmla="*/ 2147483646 w 436"/>
                    <a:gd name="T37" fmla="*/ 2147483646 h 152"/>
                    <a:gd name="T38" fmla="*/ 2147483646 w 436"/>
                    <a:gd name="T39" fmla="*/ 2147483646 h 152"/>
                    <a:gd name="T40" fmla="*/ 2147483646 w 436"/>
                    <a:gd name="T41" fmla="*/ 2147483646 h 152"/>
                    <a:gd name="T42" fmla="*/ 2147483646 w 436"/>
                    <a:gd name="T43" fmla="*/ 2147483646 h 152"/>
                    <a:gd name="T44" fmla="*/ 2147483646 w 436"/>
                    <a:gd name="T45" fmla="*/ 2147483646 h 152"/>
                    <a:gd name="T46" fmla="*/ 2147483646 w 436"/>
                    <a:gd name="T47" fmla="*/ 2147483646 h 152"/>
                    <a:gd name="T48" fmla="*/ 2147483646 w 436"/>
                    <a:gd name="T49" fmla="*/ 2147483646 h 152"/>
                    <a:gd name="T50" fmla="*/ 2147483646 w 436"/>
                    <a:gd name="T51" fmla="*/ 2147483646 h 152"/>
                    <a:gd name="T52" fmla="*/ 2147483646 w 436"/>
                    <a:gd name="T53" fmla="*/ 2147483646 h 152"/>
                    <a:gd name="T54" fmla="*/ 0 w 436"/>
                    <a:gd name="T55" fmla="*/ 2147483646 h 152"/>
                    <a:gd name="T56" fmla="*/ 2147483646 w 436"/>
                    <a:gd name="T57" fmla="*/ 2147483646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2 h 165"/>
                    <a:gd name="T2" fmla="*/ 15 w 47"/>
                    <a:gd name="T3" fmla="*/ 2 h 165"/>
                    <a:gd name="T4" fmla="*/ 17 w 47"/>
                    <a:gd name="T5" fmla="*/ 2 h 165"/>
                    <a:gd name="T6" fmla="*/ 11 w 47"/>
                    <a:gd name="T7" fmla="*/ 2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2 h 165"/>
                    <a:gd name="T16" fmla="*/ 31 w 47"/>
                    <a:gd name="T17" fmla="*/ 2 h 165"/>
                    <a:gd name="T18" fmla="*/ 23 w 47"/>
                    <a:gd name="T19" fmla="*/ 2 h 165"/>
                    <a:gd name="T20" fmla="*/ 21 w 47"/>
                    <a:gd name="T21" fmla="*/ 2 h 165"/>
                    <a:gd name="T22" fmla="*/ 27 w 47"/>
                    <a:gd name="T23" fmla="*/ 2 h 165"/>
                    <a:gd name="T24" fmla="*/ 31 w 47"/>
                    <a:gd name="T25" fmla="*/ 2 h 165"/>
                    <a:gd name="T26" fmla="*/ 13 w 47"/>
                    <a:gd name="T27" fmla="*/ 2 h 165"/>
                    <a:gd name="T28" fmla="*/ 7 w 47"/>
                    <a:gd name="T29" fmla="*/ 2 h 165"/>
                    <a:gd name="T30" fmla="*/ 3 w 47"/>
                    <a:gd name="T31" fmla="*/ 2 h 165"/>
                    <a:gd name="T32" fmla="*/ 5 w 47"/>
                    <a:gd name="T33" fmla="*/ 2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2 h 103"/>
                    <a:gd name="T2" fmla="*/ 30 w 138"/>
                    <a:gd name="T3" fmla="*/ 2 h 103"/>
                    <a:gd name="T4" fmla="*/ 50 w 138"/>
                    <a:gd name="T5" fmla="*/ 2 h 103"/>
                    <a:gd name="T6" fmla="*/ 54 w 138"/>
                    <a:gd name="T7" fmla="*/ 2 h 103"/>
                    <a:gd name="T8" fmla="*/ 66 w 138"/>
                    <a:gd name="T9" fmla="*/ 2 h 103"/>
                    <a:gd name="T10" fmla="*/ 80 w 138"/>
                    <a:gd name="T11" fmla="*/ 2 h 103"/>
                    <a:gd name="T12" fmla="*/ 116 w 138"/>
                    <a:gd name="T13" fmla="*/ 2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2 h 103"/>
                    <a:gd name="T20" fmla="*/ 84 w 138"/>
                    <a:gd name="T21" fmla="*/ 2 h 103"/>
                    <a:gd name="T22" fmla="*/ 66 w 138"/>
                    <a:gd name="T23" fmla="*/ 2 h 103"/>
                    <a:gd name="T24" fmla="*/ 48 w 138"/>
                    <a:gd name="T25" fmla="*/ 2 h 103"/>
                    <a:gd name="T26" fmla="*/ 26 w 138"/>
                    <a:gd name="T27" fmla="*/ 2 h 103"/>
                    <a:gd name="T28" fmla="*/ 20 w 138"/>
                    <a:gd name="T29" fmla="*/ 2 h 103"/>
                    <a:gd name="T30" fmla="*/ 22 w 138"/>
                    <a:gd name="T31" fmla="*/ 2 h 103"/>
                    <a:gd name="T32" fmla="*/ 0 w 138"/>
                    <a:gd name="T33" fmla="*/ 2 h 103"/>
                    <a:gd name="T34" fmla="*/ 10 w 138"/>
                    <a:gd name="T35" fmla="*/ 2 h 103"/>
                    <a:gd name="T36" fmla="*/ 26 w 138"/>
                    <a:gd name="T37" fmla="*/ 2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04 w 188"/>
                    <a:gd name="T1" fmla="*/ 2 h 214"/>
                    <a:gd name="T2" fmla="*/ 106 w 188"/>
                    <a:gd name="T3" fmla="*/ 2 h 214"/>
                    <a:gd name="T4" fmla="*/ 116 w 188"/>
                    <a:gd name="T5" fmla="*/ 0 h 214"/>
                    <a:gd name="T6" fmla="*/ 128 w 188"/>
                    <a:gd name="T7" fmla="*/ 2 h 214"/>
                    <a:gd name="T8" fmla="*/ 134 w 188"/>
                    <a:gd name="T9" fmla="*/ 2 h 214"/>
                    <a:gd name="T10" fmla="*/ 124 w 188"/>
                    <a:gd name="T11" fmla="*/ 2 h 214"/>
                    <a:gd name="T12" fmla="*/ 116 w 188"/>
                    <a:gd name="T13" fmla="*/ 2 h 214"/>
                    <a:gd name="T14" fmla="*/ 108 w 188"/>
                    <a:gd name="T15" fmla="*/ 2 h 214"/>
                    <a:gd name="T16" fmla="*/ 94 w 188"/>
                    <a:gd name="T17" fmla="*/ 2 h 214"/>
                    <a:gd name="T18" fmla="*/ 94 w 188"/>
                    <a:gd name="T19" fmla="*/ 2 h 214"/>
                    <a:gd name="T20" fmla="*/ 94 w 188"/>
                    <a:gd name="T21" fmla="*/ 2 h 214"/>
                    <a:gd name="T22" fmla="*/ 94 w 188"/>
                    <a:gd name="T23" fmla="*/ 2 h 214"/>
                    <a:gd name="T24" fmla="*/ 90 w 188"/>
                    <a:gd name="T25" fmla="*/ 2 h 214"/>
                    <a:gd name="T26" fmla="*/ 80 w 188"/>
                    <a:gd name="T27" fmla="*/ 2 h 214"/>
                    <a:gd name="T28" fmla="*/ 58 w 188"/>
                    <a:gd name="T29" fmla="*/ 2 h 214"/>
                    <a:gd name="T30" fmla="*/ 76 w 188"/>
                    <a:gd name="T31" fmla="*/ 2 h 214"/>
                    <a:gd name="T32" fmla="*/ 78 w 188"/>
                    <a:gd name="T33" fmla="*/ 2 h 214"/>
                    <a:gd name="T34" fmla="*/ 58 w 188"/>
                    <a:gd name="T35" fmla="*/ 2 h 214"/>
                    <a:gd name="T36" fmla="*/ 34 w 188"/>
                    <a:gd name="T37" fmla="*/ 2 h 214"/>
                    <a:gd name="T38" fmla="*/ 36 w 188"/>
                    <a:gd name="T39" fmla="*/ 2 h 214"/>
                    <a:gd name="T40" fmla="*/ 46 w 188"/>
                    <a:gd name="T41" fmla="*/ 2 h 214"/>
                    <a:gd name="T42" fmla="*/ 34 w 188"/>
                    <a:gd name="T43" fmla="*/ 2 h 214"/>
                    <a:gd name="T44" fmla="*/ 26 w 188"/>
                    <a:gd name="T45" fmla="*/ 2 h 214"/>
                    <a:gd name="T46" fmla="*/ 30 w 188"/>
                    <a:gd name="T47" fmla="*/ 2 h 214"/>
                    <a:gd name="T48" fmla="*/ 14 w 188"/>
                    <a:gd name="T49" fmla="*/ 2 h 214"/>
                    <a:gd name="T50" fmla="*/ 0 w 188"/>
                    <a:gd name="T51" fmla="*/ 2 h 214"/>
                    <a:gd name="T52" fmla="*/ 8 w 188"/>
                    <a:gd name="T53" fmla="*/ 2 h 214"/>
                    <a:gd name="T54" fmla="*/ 0 w 188"/>
                    <a:gd name="T55" fmla="*/ 2 h 214"/>
                    <a:gd name="T56" fmla="*/ 14 w 188"/>
                    <a:gd name="T57" fmla="*/ 2 h 214"/>
                    <a:gd name="T58" fmla="*/ 32 w 188"/>
                    <a:gd name="T59" fmla="*/ 2 h 214"/>
                    <a:gd name="T60" fmla="*/ 44 w 188"/>
                    <a:gd name="T61" fmla="*/ 2 h 214"/>
                    <a:gd name="T62" fmla="*/ 72 w 188"/>
                    <a:gd name="T63" fmla="*/ 2 h 214"/>
                    <a:gd name="T64" fmla="*/ 84 w 188"/>
                    <a:gd name="T65" fmla="*/ 2 h 214"/>
                    <a:gd name="T66" fmla="*/ 94 w 188"/>
                    <a:gd name="T67" fmla="*/ 2 h 214"/>
                    <a:gd name="T68" fmla="*/ 94 w 188"/>
                    <a:gd name="T69" fmla="*/ 2 h 214"/>
                    <a:gd name="T70" fmla="*/ 94 w 188"/>
                    <a:gd name="T71" fmla="*/ 2 h 214"/>
                    <a:gd name="T72" fmla="*/ 96 w 188"/>
                    <a:gd name="T73" fmla="*/ 2 h 214"/>
                    <a:gd name="T74" fmla="*/ 100 w 188"/>
                    <a:gd name="T75" fmla="*/ 2 h 214"/>
                    <a:gd name="T76" fmla="*/ 94 w 188"/>
                    <a:gd name="T77" fmla="*/ 2 h 214"/>
                    <a:gd name="T78" fmla="*/ 98 w 188"/>
                    <a:gd name="T79" fmla="*/ 2 h 214"/>
                    <a:gd name="T80" fmla="*/ 104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66 w 812"/>
                    <a:gd name="T1" fmla="*/ 2 h 564"/>
                    <a:gd name="T2" fmla="*/ 832 w 812"/>
                    <a:gd name="T3" fmla="*/ 2 h 564"/>
                    <a:gd name="T4" fmla="*/ 802 w 812"/>
                    <a:gd name="T5" fmla="*/ 2 h 564"/>
                    <a:gd name="T6" fmla="*/ 776 w 812"/>
                    <a:gd name="T7" fmla="*/ 2 h 564"/>
                    <a:gd name="T8" fmla="*/ 688 w 812"/>
                    <a:gd name="T9" fmla="*/ 2 h 564"/>
                    <a:gd name="T10" fmla="*/ 686 w 812"/>
                    <a:gd name="T11" fmla="*/ 2 h 564"/>
                    <a:gd name="T12" fmla="*/ 658 w 812"/>
                    <a:gd name="T13" fmla="*/ 2 h 564"/>
                    <a:gd name="T14" fmla="*/ 674 w 812"/>
                    <a:gd name="T15" fmla="*/ 2 h 564"/>
                    <a:gd name="T16" fmla="*/ 630 w 812"/>
                    <a:gd name="T17" fmla="*/ 2 h 564"/>
                    <a:gd name="T18" fmla="*/ 610 w 812"/>
                    <a:gd name="T19" fmla="*/ 2 h 564"/>
                    <a:gd name="T20" fmla="*/ 650 w 812"/>
                    <a:gd name="T21" fmla="*/ 2 h 564"/>
                    <a:gd name="T22" fmla="*/ 648 w 812"/>
                    <a:gd name="T23" fmla="*/ 2 h 564"/>
                    <a:gd name="T24" fmla="*/ 596 w 812"/>
                    <a:gd name="T25" fmla="*/ 2 h 564"/>
                    <a:gd name="T26" fmla="*/ 576 w 812"/>
                    <a:gd name="T27" fmla="*/ 2 h 564"/>
                    <a:gd name="T28" fmla="*/ 536 w 812"/>
                    <a:gd name="T29" fmla="*/ 2 h 564"/>
                    <a:gd name="T30" fmla="*/ 516 w 812"/>
                    <a:gd name="T31" fmla="*/ 2 h 564"/>
                    <a:gd name="T32" fmla="*/ 504 w 812"/>
                    <a:gd name="T33" fmla="*/ 2 h 564"/>
                    <a:gd name="T34" fmla="*/ 554 w 812"/>
                    <a:gd name="T35" fmla="*/ 2 h 564"/>
                    <a:gd name="T36" fmla="*/ 564 w 812"/>
                    <a:gd name="T37" fmla="*/ 2 h 564"/>
                    <a:gd name="T38" fmla="*/ 580 w 812"/>
                    <a:gd name="T39" fmla="*/ 2 h 564"/>
                    <a:gd name="T40" fmla="*/ 546 w 812"/>
                    <a:gd name="T41" fmla="*/ 2 h 564"/>
                    <a:gd name="T42" fmla="*/ 524 w 812"/>
                    <a:gd name="T43" fmla="*/ 2 h 564"/>
                    <a:gd name="T44" fmla="*/ 476 w 812"/>
                    <a:gd name="T45" fmla="*/ 2 h 564"/>
                    <a:gd name="T46" fmla="*/ 480 w 812"/>
                    <a:gd name="T47" fmla="*/ 2 h 564"/>
                    <a:gd name="T48" fmla="*/ 476 w 812"/>
                    <a:gd name="T49" fmla="*/ 2 h 564"/>
                    <a:gd name="T50" fmla="*/ 466 w 812"/>
                    <a:gd name="T51" fmla="*/ 2 h 564"/>
                    <a:gd name="T52" fmla="*/ 386 w 812"/>
                    <a:gd name="T53" fmla="*/ 2 h 564"/>
                    <a:gd name="T54" fmla="*/ 360 w 812"/>
                    <a:gd name="T55" fmla="*/ 2 h 564"/>
                    <a:gd name="T56" fmla="*/ 330 w 812"/>
                    <a:gd name="T57" fmla="*/ 2 h 564"/>
                    <a:gd name="T58" fmla="*/ 288 w 812"/>
                    <a:gd name="T59" fmla="*/ 2 h 564"/>
                    <a:gd name="T60" fmla="*/ 242 w 812"/>
                    <a:gd name="T61" fmla="*/ 2 h 564"/>
                    <a:gd name="T62" fmla="*/ 196 w 812"/>
                    <a:gd name="T63" fmla="*/ 2 h 564"/>
                    <a:gd name="T64" fmla="*/ 184 w 812"/>
                    <a:gd name="T65" fmla="*/ 2 h 564"/>
                    <a:gd name="T66" fmla="*/ 160 w 812"/>
                    <a:gd name="T67" fmla="*/ 2 h 564"/>
                    <a:gd name="T68" fmla="*/ 152 w 812"/>
                    <a:gd name="T69" fmla="*/ 2 h 564"/>
                    <a:gd name="T70" fmla="*/ 128 w 812"/>
                    <a:gd name="T71" fmla="*/ 2 h 564"/>
                    <a:gd name="T72" fmla="*/ 94 w 812"/>
                    <a:gd name="T73" fmla="*/ 2 h 564"/>
                    <a:gd name="T74" fmla="*/ 66 w 812"/>
                    <a:gd name="T75" fmla="*/ 2 h 564"/>
                    <a:gd name="T76" fmla="*/ 72 w 812"/>
                    <a:gd name="T77" fmla="*/ 2 h 564"/>
                    <a:gd name="T78" fmla="*/ 44 w 812"/>
                    <a:gd name="T79" fmla="*/ 2 h 564"/>
                    <a:gd name="T80" fmla="*/ 20 w 812"/>
                    <a:gd name="T81" fmla="*/ 2 h 564"/>
                    <a:gd name="T82" fmla="*/ 24 w 812"/>
                    <a:gd name="T83" fmla="*/ 2 h 564"/>
                    <a:gd name="T84" fmla="*/ 0 w 812"/>
                    <a:gd name="T85" fmla="*/ 2 h 564"/>
                    <a:gd name="T86" fmla="*/ 852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189 w 43"/>
                    <a:gd name="T3" fmla="*/ 3 h 85"/>
                    <a:gd name="T4" fmla="*/ 430 w 43"/>
                    <a:gd name="T5" fmla="*/ 3 h 85"/>
                    <a:gd name="T6" fmla="*/ 207 w 43"/>
                    <a:gd name="T7" fmla="*/ 3 h 85"/>
                    <a:gd name="T8" fmla="*/ 1 w 43"/>
                    <a:gd name="T9" fmla="*/ 3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1 w 44"/>
                    <a:gd name="T3" fmla="*/ 2 h 74"/>
                    <a:gd name="T4" fmla="*/ 11 w 44"/>
                    <a:gd name="T5" fmla="*/ 2 h 74"/>
                    <a:gd name="T6" fmla="*/ 11 w 44"/>
                    <a:gd name="T7" fmla="*/ 2 h 74"/>
                    <a:gd name="T8" fmla="*/ 11 w 44"/>
                    <a:gd name="T9" fmla="*/ 2 h 74"/>
                    <a:gd name="T10" fmla="*/ 7 w 44"/>
                    <a:gd name="T11" fmla="*/ 2 h 74"/>
                    <a:gd name="T12" fmla="*/ 3 w 44"/>
                    <a:gd name="T13" fmla="*/ 2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147483646 w 682"/>
                    <a:gd name="T1" fmla="*/ 2147483646 h 557"/>
                    <a:gd name="T2" fmla="*/ 2147483646 w 682"/>
                    <a:gd name="T3" fmla="*/ 2147483646 h 557"/>
                    <a:gd name="T4" fmla="*/ 2147483646 w 682"/>
                    <a:gd name="T5" fmla="*/ 2147483646 h 557"/>
                    <a:gd name="T6" fmla="*/ 2147483646 w 682"/>
                    <a:gd name="T7" fmla="*/ 2147483646 h 557"/>
                    <a:gd name="T8" fmla="*/ 2147483646 w 682"/>
                    <a:gd name="T9" fmla="*/ 2147483646 h 557"/>
                    <a:gd name="T10" fmla="*/ 2147483646 w 682"/>
                    <a:gd name="T11" fmla="*/ 2147483646 h 557"/>
                    <a:gd name="T12" fmla="*/ 2147483646 w 682"/>
                    <a:gd name="T13" fmla="*/ 2147483646 h 557"/>
                    <a:gd name="T14" fmla="*/ 2147483646 w 682"/>
                    <a:gd name="T15" fmla="*/ 2147483646 h 557"/>
                    <a:gd name="T16" fmla="*/ 2147483646 w 682"/>
                    <a:gd name="T17" fmla="*/ 2147483646 h 557"/>
                    <a:gd name="T18" fmla="*/ 2147483646 w 682"/>
                    <a:gd name="T19" fmla="*/ 2147483646 h 557"/>
                    <a:gd name="T20" fmla="*/ 2147483646 w 682"/>
                    <a:gd name="T21" fmla="*/ 2147483646 h 557"/>
                    <a:gd name="T22" fmla="*/ 2147483646 w 682"/>
                    <a:gd name="T23" fmla="*/ 2147483646 h 557"/>
                    <a:gd name="T24" fmla="*/ 2147483646 w 682"/>
                    <a:gd name="T25" fmla="*/ 2147483646 h 557"/>
                    <a:gd name="T26" fmla="*/ 2147483646 w 682"/>
                    <a:gd name="T27" fmla="*/ 2147483646 h 557"/>
                    <a:gd name="T28" fmla="*/ 2147483646 w 682"/>
                    <a:gd name="T29" fmla="*/ 2147483646 h 557"/>
                    <a:gd name="T30" fmla="*/ 2147483646 w 682"/>
                    <a:gd name="T31" fmla="*/ 2147483646 h 557"/>
                    <a:gd name="T32" fmla="*/ 2147483646 w 682"/>
                    <a:gd name="T33" fmla="*/ 2147483646 h 557"/>
                    <a:gd name="T34" fmla="*/ 0 w 682"/>
                    <a:gd name="T35" fmla="*/ 2147483646 h 557"/>
                    <a:gd name="T36" fmla="*/ 2147483646 w 682"/>
                    <a:gd name="T37" fmla="*/ 2147483646 h 557"/>
                    <a:gd name="T38" fmla="*/ 2147483646 w 682"/>
                    <a:gd name="T39" fmla="*/ 2147483646 h 557"/>
                    <a:gd name="T40" fmla="*/ 2147483646 w 682"/>
                    <a:gd name="T41" fmla="*/ 2147483646 h 557"/>
                    <a:gd name="T42" fmla="*/ 2147483646 w 682"/>
                    <a:gd name="T43" fmla="*/ 2147483646 h 557"/>
                    <a:gd name="T44" fmla="*/ 2147483646 w 682"/>
                    <a:gd name="T45" fmla="*/ 2147483646 h 557"/>
                    <a:gd name="T46" fmla="*/ 2147483646 w 682"/>
                    <a:gd name="T47" fmla="*/ 2147483646 h 557"/>
                    <a:gd name="T48" fmla="*/ 2147483646 w 682"/>
                    <a:gd name="T49" fmla="*/ 2147483646 h 557"/>
                    <a:gd name="T50" fmla="*/ 2147483646 w 682"/>
                    <a:gd name="T51" fmla="*/ 2147483646 h 557"/>
                    <a:gd name="T52" fmla="*/ 2147483646 w 682"/>
                    <a:gd name="T53" fmla="*/ 0 h 557"/>
                    <a:gd name="T54" fmla="*/ 2147483646 w 682"/>
                    <a:gd name="T55" fmla="*/ 2147483646 h 557"/>
                    <a:gd name="T56" fmla="*/ 2147483646 w 682"/>
                    <a:gd name="T57" fmla="*/ 2147483646 h 557"/>
                    <a:gd name="T58" fmla="*/ 2147483646 w 682"/>
                    <a:gd name="T59" fmla="*/ 2147483646 h 557"/>
                    <a:gd name="T60" fmla="*/ 2147483646 w 682"/>
                    <a:gd name="T61" fmla="*/ 2147483646 h 557"/>
                    <a:gd name="T62" fmla="*/ 2147483646 w 682"/>
                    <a:gd name="T63" fmla="*/ 2147483646 h 557"/>
                    <a:gd name="T64" fmla="*/ 2147483646 w 682"/>
                    <a:gd name="T65" fmla="*/ 2147483646 h 557"/>
                    <a:gd name="T66" fmla="*/ 2147483646 w 682"/>
                    <a:gd name="T67" fmla="*/ 2147483646 h 557"/>
                    <a:gd name="T68" fmla="*/ 2147483646 w 682"/>
                    <a:gd name="T69" fmla="*/ 2147483646 h 557"/>
                    <a:gd name="T70" fmla="*/ 2147483646 w 682"/>
                    <a:gd name="T71" fmla="*/ 2147483646 h 557"/>
                    <a:gd name="T72" fmla="*/ 2147483646 w 682"/>
                    <a:gd name="T73" fmla="*/ 2147483646 h 557"/>
                    <a:gd name="T74" fmla="*/ 2147483646 w 682"/>
                    <a:gd name="T75" fmla="*/ 2147483646 h 557"/>
                    <a:gd name="T76" fmla="*/ 2147483646 w 682"/>
                    <a:gd name="T77" fmla="*/ 2147483646 h 557"/>
                    <a:gd name="T78" fmla="*/ 2147483646 w 682"/>
                    <a:gd name="T79" fmla="*/ 2147483646 h 557"/>
                    <a:gd name="T80" fmla="*/ 2147483646 w 682"/>
                    <a:gd name="T81" fmla="*/ 2147483646 h 557"/>
                    <a:gd name="T82" fmla="*/ 2147483646 w 682"/>
                    <a:gd name="T83" fmla="*/ 2147483646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147483646 w 257"/>
                    <a:gd name="T1" fmla="*/ 2147483646 h 347"/>
                    <a:gd name="T2" fmla="*/ 2147483646 w 257"/>
                    <a:gd name="T3" fmla="*/ 2147483646 h 347"/>
                    <a:gd name="T4" fmla="*/ 2147483646 w 257"/>
                    <a:gd name="T5" fmla="*/ 2147483646 h 347"/>
                    <a:gd name="T6" fmla="*/ 2147483646 w 257"/>
                    <a:gd name="T7" fmla="*/ 2147483646 h 347"/>
                    <a:gd name="T8" fmla="*/ 2147483646 w 257"/>
                    <a:gd name="T9" fmla="*/ 2147483646 h 347"/>
                    <a:gd name="T10" fmla="*/ 2147483646 w 257"/>
                    <a:gd name="T11" fmla="*/ 2147483646 h 347"/>
                    <a:gd name="T12" fmla="*/ 2147483646 w 257"/>
                    <a:gd name="T13" fmla="*/ 2147483646 h 347"/>
                    <a:gd name="T14" fmla="*/ 2147483646 w 257"/>
                    <a:gd name="T15" fmla="*/ 2147483646 h 347"/>
                    <a:gd name="T16" fmla="*/ 2147483646 w 257"/>
                    <a:gd name="T17" fmla="*/ 2147483646 h 347"/>
                    <a:gd name="T18" fmla="*/ 2147483646 w 257"/>
                    <a:gd name="T19" fmla="*/ 2147483646 h 347"/>
                    <a:gd name="T20" fmla="*/ 2147483646 w 257"/>
                    <a:gd name="T21" fmla="*/ 2147483646 h 347"/>
                    <a:gd name="T22" fmla="*/ 2147483646 w 257"/>
                    <a:gd name="T23" fmla="*/ 2147483646 h 347"/>
                    <a:gd name="T24" fmla="*/ 2147483646 w 257"/>
                    <a:gd name="T25" fmla="*/ 2147483646 h 347"/>
                    <a:gd name="T26" fmla="*/ 0 w 257"/>
                    <a:gd name="T27" fmla="*/ 2147483646 h 347"/>
                    <a:gd name="T28" fmla="*/ 2147483646 w 257"/>
                    <a:gd name="T29" fmla="*/ 2147483646 h 347"/>
                    <a:gd name="T30" fmla="*/ 2147483646 w 257"/>
                    <a:gd name="T31" fmla="*/ 2147483646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86 w 57"/>
                    <a:gd name="T3" fmla="*/ 2 h 30"/>
                    <a:gd name="T4" fmla="*/ 94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19 w 693"/>
                    <a:gd name="T1" fmla="*/ 2 h 696"/>
                    <a:gd name="T2" fmla="*/ 339 w 693"/>
                    <a:gd name="T3" fmla="*/ 2 h 696"/>
                    <a:gd name="T4" fmla="*/ 271 w 693"/>
                    <a:gd name="T5" fmla="*/ 2 h 696"/>
                    <a:gd name="T6" fmla="*/ 211 w 693"/>
                    <a:gd name="T7" fmla="*/ 2 h 696"/>
                    <a:gd name="T8" fmla="*/ 183 w 693"/>
                    <a:gd name="T9" fmla="*/ 2 h 696"/>
                    <a:gd name="T10" fmla="*/ 207 w 693"/>
                    <a:gd name="T11" fmla="*/ 2 h 696"/>
                    <a:gd name="T12" fmla="*/ 239 w 693"/>
                    <a:gd name="T13" fmla="*/ 2 h 696"/>
                    <a:gd name="T14" fmla="*/ 267 w 693"/>
                    <a:gd name="T15" fmla="*/ 2 h 696"/>
                    <a:gd name="T16" fmla="*/ 279 w 693"/>
                    <a:gd name="T17" fmla="*/ 2 h 696"/>
                    <a:gd name="T18" fmla="*/ 259 w 693"/>
                    <a:gd name="T19" fmla="*/ 2 h 696"/>
                    <a:gd name="T20" fmla="*/ 207 w 693"/>
                    <a:gd name="T21" fmla="*/ 2 h 696"/>
                    <a:gd name="T22" fmla="*/ 173 w 693"/>
                    <a:gd name="T23" fmla="*/ 2 h 696"/>
                    <a:gd name="T24" fmla="*/ 97 w 693"/>
                    <a:gd name="T25" fmla="*/ 2 h 696"/>
                    <a:gd name="T26" fmla="*/ 77 w 693"/>
                    <a:gd name="T27" fmla="*/ 2 h 696"/>
                    <a:gd name="T28" fmla="*/ 45 w 693"/>
                    <a:gd name="T29" fmla="*/ 2 h 696"/>
                    <a:gd name="T30" fmla="*/ 33 w 693"/>
                    <a:gd name="T31" fmla="*/ 2 h 696"/>
                    <a:gd name="T32" fmla="*/ 53 w 693"/>
                    <a:gd name="T33" fmla="*/ 2 h 696"/>
                    <a:gd name="T34" fmla="*/ 17 w 693"/>
                    <a:gd name="T35" fmla="*/ 2 h 696"/>
                    <a:gd name="T36" fmla="*/ 81 w 693"/>
                    <a:gd name="T37" fmla="*/ 2 h 696"/>
                    <a:gd name="T38" fmla="*/ 113 w 693"/>
                    <a:gd name="T39" fmla="*/ 2 h 696"/>
                    <a:gd name="T40" fmla="*/ 37 w 693"/>
                    <a:gd name="T41" fmla="*/ 2 h 696"/>
                    <a:gd name="T42" fmla="*/ 1 w 693"/>
                    <a:gd name="T43" fmla="*/ 2 h 696"/>
                    <a:gd name="T44" fmla="*/ 25 w 693"/>
                    <a:gd name="T45" fmla="*/ 2 h 696"/>
                    <a:gd name="T46" fmla="*/ 97 w 693"/>
                    <a:gd name="T47" fmla="*/ 2 h 696"/>
                    <a:gd name="T48" fmla="*/ 173 w 693"/>
                    <a:gd name="T49" fmla="*/ 2 h 696"/>
                    <a:gd name="T50" fmla="*/ 175 w 693"/>
                    <a:gd name="T51" fmla="*/ 2 h 696"/>
                    <a:gd name="T52" fmla="*/ 207 w 693"/>
                    <a:gd name="T53" fmla="*/ 0 h 696"/>
                    <a:gd name="T54" fmla="*/ 303 w 693"/>
                    <a:gd name="T55" fmla="*/ 2 h 696"/>
                    <a:gd name="T56" fmla="*/ 275 w 693"/>
                    <a:gd name="T57" fmla="*/ 2 h 696"/>
                    <a:gd name="T58" fmla="*/ 247 w 693"/>
                    <a:gd name="T59" fmla="*/ 2 h 696"/>
                    <a:gd name="T60" fmla="*/ 307 w 693"/>
                    <a:gd name="T61" fmla="*/ 2 h 696"/>
                    <a:gd name="T62" fmla="*/ 319 w 693"/>
                    <a:gd name="T63" fmla="*/ 2 h 696"/>
                    <a:gd name="T64" fmla="*/ 363 w 693"/>
                    <a:gd name="T65" fmla="*/ 2 h 696"/>
                    <a:gd name="T66" fmla="*/ 443 w 693"/>
                    <a:gd name="T67" fmla="*/ 2 h 696"/>
                    <a:gd name="T68" fmla="*/ 470 w 693"/>
                    <a:gd name="T69" fmla="*/ 2 h 696"/>
                    <a:gd name="T70" fmla="*/ 476 w 693"/>
                    <a:gd name="T71" fmla="*/ 2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2147483646 w 931"/>
                    <a:gd name="T1" fmla="*/ 0 h 149"/>
                    <a:gd name="T2" fmla="*/ 2147483646 w 931"/>
                    <a:gd name="T3" fmla="*/ 2147483646 h 149"/>
                    <a:gd name="T4" fmla="*/ 2147483646 w 931"/>
                    <a:gd name="T5" fmla="*/ 2147483646 h 149"/>
                    <a:gd name="T6" fmla="*/ 2147483646 w 931"/>
                    <a:gd name="T7" fmla="*/ 2147483646 h 149"/>
                    <a:gd name="T8" fmla="*/ 2147483646 w 931"/>
                    <a:gd name="T9" fmla="*/ 2147483646 h 149"/>
                    <a:gd name="T10" fmla="*/ 0 w 931"/>
                    <a:gd name="T11" fmla="*/ 2147483646 h 149"/>
                    <a:gd name="T12" fmla="*/ 2147483646 w 931"/>
                    <a:gd name="T13" fmla="*/ 2147483646 h 149"/>
                    <a:gd name="T14" fmla="*/ 2147483646 w 931"/>
                    <a:gd name="T15" fmla="*/ 2147483646 h 149"/>
                    <a:gd name="T16" fmla="*/ 2147483646 w 931"/>
                    <a:gd name="T17" fmla="*/ 2147483646 h 149"/>
                    <a:gd name="T18" fmla="*/ 2147483646 w 931"/>
                    <a:gd name="T19" fmla="*/ 2147483646 h 149"/>
                    <a:gd name="T20" fmla="*/ 2147483646 w 931"/>
                    <a:gd name="T21" fmla="*/ 2147483646 h 149"/>
                    <a:gd name="T22" fmla="*/ 2147483646 w 931"/>
                    <a:gd name="T23" fmla="*/ 2147483646 h 149"/>
                    <a:gd name="T24" fmla="*/ 2147483646 w 931"/>
                    <a:gd name="T25" fmla="*/ 2147483646 h 149"/>
                    <a:gd name="T26" fmla="*/ 2147483646 w 931"/>
                    <a:gd name="T27" fmla="*/ 2147483646 h 149"/>
                    <a:gd name="T28" fmla="*/ 2147483646 w 931"/>
                    <a:gd name="T29" fmla="*/ 2147483646 h 149"/>
                    <a:gd name="T30" fmla="*/ 2147483646 w 931"/>
                    <a:gd name="T31" fmla="*/ 2147483646 h 149"/>
                    <a:gd name="T32" fmla="*/ 2147483646 w 931"/>
                    <a:gd name="T33" fmla="*/ 2147483646 h 149"/>
                    <a:gd name="T34" fmla="*/ 2147483646 w 931"/>
                    <a:gd name="T35" fmla="*/ 2147483646 h 149"/>
                    <a:gd name="T36" fmla="*/ 2147483646 w 931"/>
                    <a:gd name="T37" fmla="*/ 2147483646 h 149"/>
                    <a:gd name="T38" fmla="*/ 2147483646 w 931"/>
                    <a:gd name="T39" fmla="*/ 2147483646 h 149"/>
                    <a:gd name="T40" fmla="*/ 2147483646 w 931"/>
                    <a:gd name="T41" fmla="*/ 2147483646 h 149"/>
                    <a:gd name="T42" fmla="*/ 2147483646 w 931"/>
                    <a:gd name="T43" fmla="*/ 2147483646 h 149"/>
                    <a:gd name="T44" fmla="*/ 2147483646 w 931"/>
                    <a:gd name="T45" fmla="*/ 2147483646 h 149"/>
                    <a:gd name="T46" fmla="*/ 2147483646 w 931"/>
                    <a:gd name="T47" fmla="*/ 2147483646 h 149"/>
                    <a:gd name="T48" fmla="*/ 2147483646 w 931"/>
                    <a:gd name="T49" fmla="*/ 2147483646 h 149"/>
                    <a:gd name="T50" fmla="*/ 2147483646 w 931"/>
                    <a:gd name="T51" fmla="*/ 2147483646 h 149"/>
                    <a:gd name="T52" fmla="*/ 2147483646 w 931"/>
                    <a:gd name="T53" fmla="*/ 2147483646 h 149"/>
                    <a:gd name="T54" fmla="*/ 2147483646 w 931"/>
                    <a:gd name="T55" fmla="*/ 2147483646 h 149"/>
                    <a:gd name="T56" fmla="*/ 2147483646 w 931"/>
                    <a:gd name="T57" fmla="*/ 2147483646 h 149"/>
                    <a:gd name="T58" fmla="*/ 2147483646 w 931"/>
                    <a:gd name="T59" fmla="*/ 2147483646 h 149"/>
                    <a:gd name="T60" fmla="*/ 2147483646 w 931"/>
                    <a:gd name="T61" fmla="*/ 2147483646 h 149"/>
                    <a:gd name="T62" fmla="*/ 2147483646 w 931"/>
                    <a:gd name="T63" fmla="*/ 2147483646 h 149"/>
                    <a:gd name="T64" fmla="*/ 2147483646 w 931"/>
                    <a:gd name="T65" fmla="*/ 2147483646 h 149"/>
                    <a:gd name="T66" fmla="*/ 2147483646 w 931"/>
                    <a:gd name="T67" fmla="*/ 2147483646 h 149"/>
                    <a:gd name="T68" fmla="*/ 2147483646 w 931"/>
                    <a:gd name="T69" fmla="*/ 2147483646 h 149"/>
                    <a:gd name="T70" fmla="*/ 2147483646 w 931"/>
                    <a:gd name="T71" fmla="*/ 2147483646 h 149"/>
                    <a:gd name="T72" fmla="*/ 2147483646 w 931"/>
                    <a:gd name="T73" fmla="*/ 2147483646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3 h 30"/>
                    <a:gd name="T2" fmla="*/ 15 w 31"/>
                    <a:gd name="T3" fmla="*/ 0 h 30"/>
                    <a:gd name="T4" fmla="*/ 15 w 31"/>
                    <a:gd name="T5" fmla="*/ 3 h 30"/>
                    <a:gd name="T6" fmla="*/ 3 w 31"/>
                    <a:gd name="T7" fmla="*/ 3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 h 32"/>
                    <a:gd name="T2" fmla="*/ 86 w 44"/>
                    <a:gd name="T3" fmla="*/ 0 h 32"/>
                    <a:gd name="T4" fmla="*/ 122 w 44"/>
                    <a:gd name="T5" fmla="*/ 3 h 32"/>
                    <a:gd name="T6" fmla="*/ 6 w 44"/>
                    <a:gd name="T7" fmla="*/ 3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890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88266-7EA3-43CF-8404-4933CB6F1377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B941-65D0-4FCD-8D32-60AE2E75E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02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3190-DEE5-4440-A6B7-6123281B1D7B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C0A2-45AA-4B2C-AFB4-D0191DD746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7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86956-DB33-4D32-8E63-EF21F03E794E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24A8-0A23-4024-A57B-07D02D71D8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6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D805-BFD0-43F0-9CFE-09B1CD13B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95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1D313-5532-4EDA-B974-C1B71C673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89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48036-C9E2-48C3-B0F6-3EBDDFC78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73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D38C-19E2-40A4-88E5-AAF339076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9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FE14-CCB0-4A3B-B131-11371DA8F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96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5445-BACC-449D-8417-0ACF5DFEE1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55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5616-4F21-4AA7-9260-23CA63B2C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9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F0E33-6648-486C-8550-B9AB3B542E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7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A0B76-7205-47DE-BEFF-29A5033D08EE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0158-25A3-4646-806B-B641C8EB1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48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5ABE-FBC8-486D-817C-EE9C182AE7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38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CCCED-DB64-486B-9BA9-4A358607D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4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89F4-5A87-4CE1-AC63-2717E41A4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43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28000">
              <a:schemeClr val="accent6">
                <a:lumMod val="40000"/>
                <a:lumOff val="60000"/>
              </a:schemeClr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World map"/>
          <p:cNvSpPr>
            <a:spLocks noEditPoints="1"/>
          </p:cNvSpPr>
          <p:nvPr/>
        </p:nvSpPr>
        <p:spPr bwMode="auto">
          <a:xfrm>
            <a:off x="-3572" y="285750"/>
            <a:ext cx="9145191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31844">
                <a:srgbClr val="E3E3E3"/>
              </a:gs>
              <a:gs pos="0">
                <a:srgbClr val="E3E3E3"/>
              </a:gs>
              <a:gs pos="59300">
                <a:srgbClr val="E3E3E3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sz="1350" dirty="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1828802"/>
            <a:ext cx="7317105" cy="3048001"/>
          </a:xfrm>
        </p:spPr>
        <p:txBody>
          <a:bodyPr>
            <a:norm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771" y="285750"/>
            <a:ext cx="7945383" cy="11430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8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28600"/>
            <a:ext cx="7668323" cy="1034415"/>
          </a:xfrm>
        </p:spPr>
        <p:txBody>
          <a:bodyPr/>
          <a:lstStyle>
            <a:lvl1pPr>
              <a:defRPr b="1" u="none" cap="none">
                <a:solidFill>
                  <a:schemeClr val="tx1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68323" cy="4312574"/>
          </a:xfrm>
        </p:spPr>
        <p:txBody>
          <a:bodyPr/>
          <a:lstStyle>
            <a:lvl1pPr marL="205795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77291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8786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720282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891778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02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" y="341818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172200"/>
            <a:ext cx="6525322" cy="1868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1263015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92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0" y="3429003"/>
            <a:ext cx="7317105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1" y="685804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F38FA9-1298-4378-AEE0-92745F7BA505}" type="datetime1">
              <a:rPr lang="en-US" smtClean="0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CFFF994-4E1F-4FBC-9BD8-A3818EF3ED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3450" y="60198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128761" y="796704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583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E0CCECC-5A25-4EFC-A8DC-53D2D0F18DD1}" type="datetime1">
              <a:rPr lang="en-US" smtClean="0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2251F2-1C8F-4385-89DF-F58D02ABB5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6392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109" y="27463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05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C14B27-9AE5-484A-B61D-794B5106F509}" type="datetime1">
              <a:rPr lang="en-US" smtClean="0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BEB1739-06B3-4D63-9F57-0202F4DA8A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6360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159" y="202562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5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838A9B6-F4E0-496D-8A51-EAD76C1728ED}" type="datetime1">
              <a:rPr lang="en-US" smtClean="0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F58A80-205D-4144-A0FD-3F2C885DF2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06864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950" y="181449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3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EE1D29-2689-4545-93AA-6E5BF336CEFC}" type="datetime1">
              <a:rPr lang="en-US" smtClean="0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369EAA-6FC0-4D40-8394-A3BE240318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8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38FA9-1298-4378-AEE0-92745F7BA505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FF994-4E1F-4FBC-9BD8-A3818EF3E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350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74020DE-7FA7-4B55-8E06-57E9B298A9A3}" type="datetime1">
              <a:rPr lang="en-US" smtClean="0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16515BB-1450-4F01-A8EC-10C1AC35FF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096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083" y="486028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12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A48F0C-3F39-4DF7-AD93-11950DE22038}" type="datetime1">
              <a:rPr lang="en-US" smtClean="0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2F3074-406B-41B7-A017-4EA388DB30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858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179" y="4830444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5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B3C3190-DEE5-4440-A6B7-6123281B1D7B}" type="datetime1">
              <a:rPr lang="en-US" smtClean="0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7DC0A2-45AA-4B2C-AFB4-D0191DD746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5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B86956-DB33-4D32-8E63-EF21F03E794E}" type="datetime1">
              <a:rPr lang="en-US" smtClean="0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6F24A8-0A23-4024-A57B-07D02D71D8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8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CCECC-5A25-4EFC-A8DC-53D2D0F18DD1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251F2-1C8F-4385-89DF-F58D02ABB5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2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4B27-9AE5-484A-B61D-794B5106F509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B1739-06B3-4D63-9F57-0202F4DA8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5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A9B6-F4E0-496D-8A51-EAD76C1728ED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58A80-205D-4144-A0FD-3F2C885DF2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4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E1D29-2689-4545-93AA-6E5BF336CEFC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9EAA-6FC0-4D40-8394-A3BE24031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2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20DE-7FA7-4B55-8E06-57E9B298A9A3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515BB-1450-4F01-A8EC-10C1AC35FF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9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48F0C-3F39-4DF7-AD93-11950DE22038}" type="datetime1">
              <a:rPr lang="en-US"/>
              <a:pPr>
                <a:defRPr/>
              </a:pPr>
              <a:t>7/15/2020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F3074-406B-41B7-A017-4EA388DB3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2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946A603F-5CA0-4AE6-A861-6781E6DBEB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9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0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1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2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3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4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5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6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7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8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9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0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1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2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3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4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5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6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7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8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49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0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1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1 h 281"/>
                      <a:gd name="T2" fmla="*/ 1 w 471"/>
                      <a:gd name="T3" fmla="*/ 1 h 281"/>
                      <a:gd name="T4" fmla="*/ 1 w 471"/>
                      <a:gd name="T5" fmla="*/ 1 h 281"/>
                      <a:gd name="T6" fmla="*/ 1 w 471"/>
                      <a:gd name="T7" fmla="*/ 1 h 281"/>
                      <a:gd name="T8" fmla="*/ 1 w 471"/>
                      <a:gd name="T9" fmla="*/ 1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1 w 471"/>
                      <a:gd name="T57" fmla="*/ 1 h 281"/>
                      <a:gd name="T58" fmla="*/ 1 w 471"/>
                      <a:gd name="T59" fmla="*/ 1 h 281"/>
                      <a:gd name="T60" fmla="*/ 1 w 471"/>
                      <a:gd name="T61" fmla="*/ 1 h 281"/>
                      <a:gd name="T62" fmla="*/ 1 w 471"/>
                      <a:gd name="T63" fmla="*/ 1 h 281"/>
                      <a:gd name="T64" fmla="*/ 1 w 471"/>
                      <a:gd name="T65" fmla="*/ 1 h 281"/>
                      <a:gd name="T66" fmla="*/ 1 w 471"/>
                      <a:gd name="T67" fmla="*/ 1 h 281"/>
                      <a:gd name="T68" fmla="*/ 1 w 471"/>
                      <a:gd name="T69" fmla="*/ 1 h 281"/>
                      <a:gd name="T70" fmla="*/ 1 w 471"/>
                      <a:gd name="T71" fmla="*/ 1 h 281"/>
                      <a:gd name="T72" fmla="*/ 1 w 471"/>
                      <a:gd name="T73" fmla="*/ 1 h 281"/>
                      <a:gd name="T74" fmla="*/ 1 w 471"/>
                      <a:gd name="T75" fmla="*/ 1 h 281"/>
                      <a:gd name="T76" fmla="*/ 1 w 471"/>
                      <a:gd name="T77" fmla="*/ 1 h 281"/>
                      <a:gd name="T78" fmla="*/ 1 w 471"/>
                      <a:gd name="T79" fmla="*/ 1 h 281"/>
                      <a:gd name="T80" fmla="*/ 1 w 471"/>
                      <a:gd name="T81" fmla="*/ 1 h 281"/>
                      <a:gd name="T82" fmla="*/ 1 w 471"/>
                      <a:gd name="T83" fmla="*/ 1 h 281"/>
                      <a:gd name="T84" fmla="*/ 1 w 471"/>
                      <a:gd name="T85" fmla="*/ 1 h 281"/>
                      <a:gd name="T86" fmla="*/ 1 w 471"/>
                      <a:gd name="T87" fmla="*/ 1 h 281"/>
                      <a:gd name="T88" fmla="*/ 1 w 471"/>
                      <a:gd name="T89" fmla="*/ 1 h 281"/>
                      <a:gd name="T90" fmla="*/ 1 w 471"/>
                      <a:gd name="T91" fmla="*/ 1 h 281"/>
                      <a:gd name="T92" fmla="*/ 1 w 471"/>
                      <a:gd name="T93" fmla="*/ 1 h 281"/>
                      <a:gd name="T94" fmla="*/ 1 w 471"/>
                      <a:gd name="T95" fmla="*/ 1 h 281"/>
                      <a:gd name="T96" fmla="*/ 1 w 471"/>
                      <a:gd name="T97" fmla="*/ 1 h 281"/>
                      <a:gd name="T98" fmla="*/ 1 w 471"/>
                      <a:gd name="T99" fmla="*/ 1 h 281"/>
                      <a:gd name="T100" fmla="*/ 1 w 471"/>
                      <a:gd name="T101" fmla="*/ 1 h 281"/>
                      <a:gd name="T102" fmla="*/ 1 w 471"/>
                      <a:gd name="T103" fmla="*/ 1 h 281"/>
                      <a:gd name="T104" fmla="*/ 1 w 471"/>
                      <a:gd name="T105" fmla="*/ 1 h 281"/>
                      <a:gd name="T106" fmla="*/ 1 w 471"/>
                      <a:gd name="T107" fmla="*/ 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2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3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4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5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6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7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8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59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0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1 w 323"/>
                      <a:gd name="T1" fmla="*/ 1 h 64"/>
                      <a:gd name="T2" fmla="*/ 1 w 323"/>
                      <a:gd name="T3" fmla="*/ 1 h 64"/>
                      <a:gd name="T4" fmla="*/ 1 w 323"/>
                      <a:gd name="T5" fmla="*/ 0 h 64"/>
                      <a:gd name="T6" fmla="*/ 1 w 323"/>
                      <a:gd name="T7" fmla="*/ 0 h 64"/>
                      <a:gd name="T8" fmla="*/ 1 w 323"/>
                      <a:gd name="T9" fmla="*/ 1 h 64"/>
                      <a:gd name="T10" fmla="*/ 1 w 323"/>
                      <a:gd name="T11" fmla="*/ 1 h 64"/>
                      <a:gd name="T12" fmla="*/ 1 w 323"/>
                      <a:gd name="T13" fmla="*/ 1 h 64"/>
                      <a:gd name="T14" fmla="*/ 1 w 323"/>
                      <a:gd name="T15" fmla="*/ 1 h 64"/>
                      <a:gd name="T16" fmla="*/ 1 w 323"/>
                      <a:gd name="T17" fmla="*/ 1 h 64"/>
                      <a:gd name="T18" fmla="*/ 1 w 323"/>
                      <a:gd name="T19" fmla="*/ 1 h 64"/>
                      <a:gd name="T20" fmla="*/ 1 w 323"/>
                      <a:gd name="T21" fmla="*/ 1 h 64"/>
                      <a:gd name="T22" fmla="*/ 1 w 323"/>
                      <a:gd name="T23" fmla="*/ 1 h 64"/>
                      <a:gd name="T24" fmla="*/ 1 w 323"/>
                      <a:gd name="T25" fmla="*/ 1 h 64"/>
                      <a:gd name="T26" fmla="*/ 1 w 323"/>
                      <a:gd name="T27" fmla="*/ 1 h 64"/>
                      <a:gd name="T28" fmla="*/ 1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1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1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1 w 300"/>
                      <a:gd name="T5" fmla="*/ 0 h 31"/>
                      <a:gd name="T6" fmla="*/ 1 w 300"/>
                      <a:gd name="T7" fmla="*/ 1 h 31"/>
                      <a:gd name="T8" fmla="*/ 1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2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3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4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5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6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7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8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69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0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1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2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3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4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5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6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7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8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79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80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81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82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83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08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1 w 682"/>
                      <a:gd name="T1" fmla="*/ 1 h 557"/>
                      <a:gd name="T2" fmla="*/ 1 w 682"/>
                      <a:gd name="T3" fmla="*/ 1 h 557"/>
                      <a:gd name="T4" fmla="*/ 1 w 682"/>
                      <a:gd name="T5" fmla="*/ 1 h 557"/>
                      <a:gd name="T6" fmla="*/ 1 w 682"/>
                      <a:gd name="T7" fmla="*/ 1 h 557"/>
                      <a:gd name="T8" fmla="*/ 1 w 682"/>
                      <a:gd name="T9" fmla="*/ 1 h 557"/>
                      <a:gd name="T10" fmla="*/ 1 w 682"/>
                      <a:gd name="T11" fmla="*/ 1 h 557"/>
                      <a:gd name="T12" fmla="*/ 1 w 682"/>
                      <a:gd name="T13" fmla="*/ 1 h 557"/>
                      <a:gd name="T14" fmla="*/ 1 w 682"/>
                      <a:gd name="T15" fmla="*/ 1 h 557"/>
                      <a:gd name="T16" fmla="*/ 1 w 682"/>
                      <a:gd name="T17" fmla="*/ 1 h 557"/>
                      <a:gd name="T18" fmla="*/ 1 w 682"/>
                      <a:gd name="T19" fmla="*/ 1 h 557"/>
                      <a:gd name="T20" fmla="*/ 1 w 682"/>
                      <a:gd name="T21" fmla="*/ 1 h 557"/>
                      <a:gd name="T22" fmla="*/ 1 w 682"/>
                      <a:gd name="T23" fmla="*/ 1 h 557"/>
                      <a:gd name="T24" fmla="*/ 1 w 682"/>
                      <a:gd name="T25" fmla="*/ 1 h 557"/>
                      <a:gd name="T26" fmla="*/ 1 w 682"/>
                      <a:gd name="T27" fmla="*/ 1 h 557"/>
                      <a:gd name="T28" fmla="*/ 1 w 682"/>
                      <a:gd name="T29" fmla="*/ 1 h 557"/>
                      <a:gd name="T30" fmla="*/ 1 w 682"/>
                      <a:gd name="T31" fmla="*/ 1 h 557"/>
                      <a:gd name="T32" fmla="*/ 1 w 682"/>
                      <a:gd name="T33" fmla="*/ 1 h 557"/>
                      <a:gd name="T34" fmla="*/ 0 w 682"/>
                      <a:gd name="T35" fmla="*/ 1 h 557"/>
                      <a:gd name="T36" fmla="*/ 1 w 682"/>
                      <a:gd name="T37" fmla="*/ 1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1 w 682"/>
                      <a:gd name="T47" fmla="*/ 1 h 557"/>
                      <a:gd name="T48" fmla="*/ 1 w 682"/>
                      <a:gd name="T49" fmla="*/ 1 h 557"/>
                      <a:gd name="T50" fmla="*/ 1 w 682"/>
                      <a:gd name="T51" fmla="*/ 1 h 557"/>
                      <a:gd name="T52" fmla="*/ 1 w 682"/>
                      <a:gd name="T53" fmla="*/ 0 h 557"/>
                      <a:gd name="T54" fmla="*/ 1 w 682"/>
                      <a:gd name="T55" fmla="*/ 1 h 557"/>
                      <a:gd name="T56" fmla="*/ 1 w 682"/>
                      <a:gd name="T57" fmla="*/ 1 h 557"/>
                      <a:gd name="T58" fmla="*/ 1 w 682"/>
                      <a:gd name="T59" fmla="*/ 1 h 557"/>
                      <a:gd name="T60" fmla="*/ 1 w 682"/>
                      <a:gd name="T61" fmla="*/ 1 h 557"/>
                      <a:gd name="T62" fmla="*/ 1 w 682"/>
                      <a:gd name="T63" fmla="*/ 1 h 557"/>
                      <a:gd name="T64" fmla="*/ 1 w 682"/>
                      <a:gd name="T65" fmla="*/ 1 h 557"/>
                      <a:gd name="T66" fmla="*/ 1 w 682"/>
                      <a:gd name="T67" fmla="*/ 1 h 557"/>
                      <a:gd name="T68" fmla="*/ 1 w 682"/>
                      <a:gd name="T69" fmla="*/ 1 h 557"/>
                      <a:gd name="T70" fmla="*/ 1 w 682"/>
                      <a:gd name="T71" fmla="*/ 1 h 557"/>
                      <a:gd name="T72" fmla="*/ 1 w 682"/>
                      <a:gd name="T73" fmla="*/ 1 h 557"/>
                      <a:gd name="T74" fmla="*/ 1 w 682"/>
                      <a:gd name="T75" fmla="*/ 1 h 557"/>
                      <a:gd name="T76" fmla="*/ 1 w 682"/>
                      <a:gd name="T77" fmla="*/ 1 h 557"/>
                      <a:gd name="T78" fmla="*/ 1 w 682"/>
                      <a:gd name="T79" fmla="*/ 1 h 557"/>
                      <a:gd name="T80" fmla="*/ 1 w 682"/>
                      <a:gd name="T81" fmla="*/ 1 h 557"/>
                      <a:gd name="T82" fmla="*/ 1 w 682"/>
                      <a:gd name="T83" fmla="*/ 1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1 w 257"/>
                      <a:gd name="T1" fmla="*/ 1 h 347"/>
                      <a:gd name="T2" fmla="*/ 1 w 257"/>
                      <a:gd name="T3" fmla="*/ 1 h 347"/>
                      <a:gd name="T4" fmla="*/ 1 w 257"/>
                      <a:gd name="T5" fmla="*/ 1 h 347"/>
                      <a:gd name="T6" fmla="*/ 1 w 257"/>
                      <a:gd name="T7" fmla="*/ 1 h 347"/>
                      <a:gd name="T8" fmla="*/ 1 w 257"/>
                      <a:gd name="T9" fmla="*/ 1 h 347"/>
                      <a:gd name="T10" fmla="*/ 1 w 257"/>
                      <a:gd name="T11" fmla="*/ 1 h 347"/>
                      <a:gd name="T12" fmla="*/ 1 w 257"/>
                      <a:gd name="T13" fmla="*/ 1 h 347"/>
                      <a:gd name="T14" fmla="*/ 1 w 257"/>
                      <a:gd name="T15" fmla="*/ 1 h 347"/>
                      <a:gd name="T16" fmla="*/ 1 w 257"/>
                      <a:gd name="T17" fmla="*/ 1 h 347"/>
                      <a:gd name="T18" fmla="*/ 1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1 h 347"/>
                      <a:gd name="T30" fmla="*/ 1 w 257"/>
                      <a:gd name="T31" fmla="*/ 1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1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1 w 931"/>
                      <a:gd name="T21" fmla="*/ 1 h 149"/>
                      <a:gd name="T22" fmla="*/ 1 w 931"/>
                      <a:gd name="T23" fmla="*/ 1 h 149"/>
                      <a:gd name="T24" fmla="*/ 1 w 931"/>
                      <a:gd name="T25" fmla="*/ 1 h 149"/>
                      <a:gd name="T26" fmla="*/ 1 w 931"/>
                      <a:gd name="T27" fmla="*/ 1 h 149"/>
                      <a:gd name="T28" fmla="*/ 1 w 931"/>
                      <a:gd name="T29" fmla="*/ 1 h 149"/>
                      <a:gd name="T30" fmla="*/ 1 w 931"/>
                      <a:gd name="T31" fmla="*/ 1 h 149"/>
                      <a:gd name="T32" fmla="*/ 1 w 931"/>
                      <a:gd name="T33" fmla="*/ 1 h 149"/>
                      <a:gd name="T34" fmla="*/ 1 w 931"/>
                      <a:gd name="T35" fmla="*/ 1 h 149"/>
                      <a:gd name="T36" fmla="*/ 1 w 931"/>
                      <a:gd name="T37" fmla="*/ 1 h 149"/>
                      <a:gd name="T38" fmla="*/ 1 w 931"/>
                      <a:gd name="T39" fmla="*/ 1 h 149"/>
                      <a:gd name="T40" fmla="*/ 1 w 931"/>
                      <a:gd name="T41" fmla="*/ 1 h 149"/>
                      <a:gd name="T42" fmla="*/ 1 w 931"/>
                      <a:gd name="T43" fmla="*/ 1 h 149"/>
                      <a:gd name="T44" fmla="*/ 1 w 931"/>
                      <a:gd name="T45" fmla="*/ 1 h 149"/>
                      <a:gd name="T46" fmla="*/ 1 w 931"/>
                      <a:gd name="T47" fmla="*/ 1 h 149"/>
                      <a:gd name="T48" fmla="*/ 1 w 931"/>
                      <a:gd name="T49" fmla="*/ 1 h 149"/>
                      <a:gd name="T50" fmla="*/ 1 w 931"/>
                      <a:gd name="T51" fmla="*/ 1 h 149"/>
                      <a:gd name="T52" fmla="*/ 1 w 931"/>
                      <a:gd name="T53" fmla="*/ 1 h 149"/>
                      <a:gd name="T54" fmla="*/ 1 w 931"/>
                      <a:gd name="T55" fmla="*/ 1 h 149"/>
                      <a:gd name="T56" fmla="*/ 1 w 931"/>
                      <a:gd name="T57" fmla="*/ 1 h 149"/>
                      <a:gd name="T58" fmla="*/ 1 w 931"/>
                      <a:gd name="T59" fmla="*/ 1 h 149"/>
                      <a:gd name="T60" fmla="*/ 1 w 931"/>
                      <a:gd name="T61" fmla="*/ 1 h 149"/>
                      <a:gd name="T62" fmla="*/ 1 w 931"/>
                      <a:gd name="T63" fmla="*/ 1 h 149"/>
                      <a:gd name="T64" fmla="*/ 1 w 931"/>
                      <a:gd name="T65" fmla="*/ 1 h 149"/>
                      <a:gd name="T66" fmla="*/ 1 w 931"/>
                      <a:gd name="T67" fmla="*/ 1 h 149"/>
                      <a:gd name="T68" fmla="*/ 1 w 931"/>
                      <a:gd name="T69" fmla="*/ 1 h 149"/>
                      <a:gd name="T70" fmla="*/ 1 w 931"/>
                      <a:gd name="T71" fmla="*/ 1 h 149"/>
                      <a:gd name="T72" fmla="*/ 1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036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4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5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6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7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8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9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0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1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2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3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4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5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6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7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8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79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0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1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2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3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037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39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0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1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2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3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4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5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6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7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8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49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0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1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2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3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4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5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6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7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8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59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0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1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62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1033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30" r:id="rId1"/>
    <p:sldLayoutId id="2147490431" r:id="rId2"/>
    <p:sldLayoutId id="2147490432" r:id="rId3"/>
    <p:sldLayoutId id="2147490433" r:id="rId4"/>
    <p:sldLayoutId id="2147490434" r:id="rId5"/>
    <p:sldLayoutId id="2147490435" r:id="rId6"/>
    <p:sldLayoutId id="2147490436" r:id="rId7"/>
    <p:sldLayoutId id="2147490437" r:id="rId8"/>
    <p:sldLayoutId id="2147490438" r:id="rId9"/>
    <p:sldLayoutId id="2147490439" r:id="rId10"/>
    <p:sldLayoutId id="21474904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ヒラギノ角ゴ ProN W3" charset="-128"/>
                <a:cs typeface="+mn-cs"/>
              </a:defRPr>
            </a:lvl1pPr>
          </a:lstStyle>
          <a:p>
            <a:pPr>
              <a:defRPr/>
            </a:pPr>
            <a:fld id="{E73A4F7C-5AFD-420C-9688-D82A0C90AA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19" r:id="rId1"/>
    <p:sldLayoutId id="2147490420" r:id="rId2"/>
    <p:sldLayoutId id="2147490421" r:id="rId3"/>
    <p:sldLayoutId id="2147490422" r:id="rId4"/>
    <p:sldLayoutId id="2147490423" r:id="rId5"/>
    <p:sldLayoutId id="2147490424" r:id="rId6"/>
    <p:sldLayoutId id="2147490425" r:id="rId7"/>
    <p:sldLayoutId id="2147490426" r:id="rId8"/>
    <p:sldLayoutId id="2147490427" r:id="rId9"/>
    <p:sldLayoutId id="2147490428" r:id="rId10"/>
    <p:sldLayoutId id="21474904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6">
                <a:lumMod val="40000"/>
                <a:lumOff val="60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51" y="274638"/>
            <a:ext cx="533495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160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476" r:id="rId1"/>
    <p:sldLayoutId id="2147490477" r:id="rId2"/>
    <p:sldLayoutId id="2147490478" r:id="rId3"/>
    <p:sldLayoutId id="2147490479" r:id="rId4"/>
    <p:sldLayoutId id="2147490480" r:id="rId5"/>
    <p:sldLayoutId id="2147490481" r:id="rId6"/>
    <p:sldLayoutId id="2147490482" r:id="rId7"/>
    <p:sldLayoutId id="2147490483" r:id="rId8"/>
    <p:sldLayoutId id="2147490484" r:id="rId9"/>
    <p:sldLayoutId id="2147490485" r:id="rId10"/>
    <p:sldLayoutId id="214749048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4000" kern="1200" cap="none" baseline="0">
          <a:solidFill>
            <a:schemeClr val="tx1">
              <a:lumMod val="50000"/>
            </a:schemeClr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morin@syr.edu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207"/>
          <p:cNvSpPr txBox="1">
            <a:spLocks noChangeArrowheads="1"/>
          </p:cNvSpPr>
          <p:nvPr/>
        </p:nvSpPr>
        <p:spPr bwMode="auto">
          <a:xfrm>
            <a:off x="7664450" y="6489700"/>
            <a:ext cx="292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296E821-C782-4BEB-9A70-EE1839EB2EED}" type="slidenum">
              <a:rPr lang="en-US" altLang="en-US" sz="1400"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Times New Roman" panose="02020603050405020304" pitchFamily="18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“</a:t>
            </a:r>
            <a:r>
              <a:rPr lang="en-US" altLang="ja-JP" dirty="0"/>
              <a:t>When you are faced with a situation, be like a dog. If you can’t play with it or eat it, piss on it and walk away.” </a:t>
            </a:r>
            <a:br>
              <a:rPr lang="en-US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8876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15565" y="1600200"/>
            <a:ext cx="8423635" cy="4710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05795" indent="-171496" algn="l" defTabSz="685983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377291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548786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720282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891778" indent="-171496" algn="l" defTabSz="685983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1063273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769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06265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77761" indent="-171496" algn="l" defTabSz="685983" rtl="0" eaLnBrk="1" latinLnBrk="0" hangingPunct="1">
              <a:spcBef>
                <a:spcPts val="450"/>
              </a:spcBef>
              <a:buSzPct val="8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Describe the public policy here, including the policy tool, the governmental agency that will implement the policy, and the geographic location where it will be implemented:</a:t>
            </a:r>
          </a:p>
          <a:p>
            <a:pPr marL="205795" lvl="1" indent="0" fontAlgn="auto">
              <a:spcAft>
                <a:spcPts val="0"/>
              </a:spcAft>
              <a:buNone/>
            </a:pPr>
            <a:r>
              <a:rPr lang="en-US" sz="3200" dirty="0">
                <a:ea typeface="ＭＳ Ｐゴシック" pitchFamily="34" charset="-128"/>
              </a:rPr>
              <a:t>The policy is to make it more affordable to come to Syracuse University in Syracuse, New York. </a:t>
            </a:r>
          </a:p>
          <a:p>
            <a:pPr fontAlgn="auto">
              <a:spcAft>
                <a:spcPts val="0"/>
              </a:spcAft>
            </a:pPr>
            <a:endParaRPr lang="en-US" sz="3200" dirty="0">
              <a:ea typeface="ＭＳ Ｐゴシック" pitchFamily="34" charset="-128"/>
            </a:endParaRPr>
          </a:p>
          <a:p>
            <a:pPr fontAlgn="auto">
              <a:spcAft>
                <a:spcPts val="0"/>
              </a:spcAft>
            </a:pPr>
            <a:endParaRPr lang="en-US" sz="3200" dirty="0">
              <a:solidFill>
                <a:srgbClr val="5036EA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Exercise 9.1A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8551" y="4648200"/>
            <a:ext cx="79976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sz="18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Discusses the goal of the policy, not the actions that will be taken</a:t>
            </a:r>
          </a:p>
          <a:p>
            <a:r>
              <a:rPr lang="en-US" sz="18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 </a:t>
            </a:r>
            <a:r>
              <a:rPr lang="en-US" sz="18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Missing policy tool.</a:t>
            </a:r>
          </a:p>
          <a:p>
            <a:r>
              <a:rPr lang="en-US" sz="18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sz="18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Syracuse University in Syracuse, New York will use direct government action to hold tuition increases to the rate of national inflation. The policy tool used is direct government action.</a:t>
            </a:r>
            <a:endParaRPr lang="en-US" sz="1800" b="1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7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58923" cy="4312574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List five players that have the most influence on your policy by filling out the chart below.  Briefly justify each selection.  Be sure to include the title of each player.  </a:t>
            </a:r>
          </a:p>
          <a:p>
            <a:pPr eaLnBrk="1" hangingPunct="1"/>
            <a:endParaRPr lang="en-US" sz="2000" dirty="0">
              <a:solidFill>
                <a:schemeClr val="hlink"/>
              </a:solidFill>
              <a:ea typeface="ＭＳ Ｐゴシック" pitchFamily="34" charset="-128"/>
            </a:endParaRPr>
          </a:p>
        </p:txBody>
      </p:sp>
      <p:graphicFrame>
        <p:nvGraphicFramePr>
          <p:cNvPr id="5" name="Group 62">
            <a:extLst>
              <a:ext uri="{FF2B5EF4-FFF2-40B4-BE49-F238E27FC236}">
                <a16:creationId xmlns:a16="http://schemas.microsoft.com/office/drawing/2014/main" id="{A4DB388D-D674-9F41-96EC-8DE8CCF02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3666"/>
              </p:ext>
            </p:extLst>
          </p:nvPr>
        </p:nvGraphicFramePr>
        <p:xfrm>
          <a:off x="419727" y="2354643"/>
          <a:ext cx="8367765" cy="4198557"/>
        </p:xfrm>
        <a:graphic>
          <a:graphicData uri="http://schemas.openxmlformats.org/drawingml/2006/table">
            <a:tbl>
              <a:tblPr/>
              <a:tblGrid>
                <a:gridCol w="2049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8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Player and 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Justification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847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 Students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Students want low tuition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2. Board of Trustees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Tuition is somewhat important to the board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3. Dean of Financial Aid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 plays a role in controlling the Financial Aid given to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4. Chancellor Kent Syverud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 wants the University to make money so he will try to stop this policy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5. Loan Companies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They have an interest in keeping tuition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41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58923" cy="4312574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List five players that have the most influence on your policy by filling out the chart below.  Briefly justify each selection.  Be sure to include the title of each player.  </a:t>
            </a:r>
          </a:p>
          <a:p>
            <a:pPr marL="34299" indent="0" eaLnBrk="1" hangingPunct="1">
              <a:buNone/>
            </a:pPr>
            <a:r>
              <a:rPr lang="en-US" sz="2000" dirty="0">
                <a:solidFill>
                  <a:schemeClr val="hlink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9.2</a:t>
            </a:r>
          </a:p>
        </p:txBody>
      </p:sp>
      <p:graphicFrame>
        <p:nvGraphicFramePr>
          <p:cNvPr id="10302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168263"/>
              </p:ext>
            </p:extLst>
          </p:nvPr>
        </p:nvGraphicFramePr>
        <p:xfrm>
          <a:off x="419727" y="2240624"/>
          <a:ext cx="4921870" cy="4160176"/>
        </p:xfrm>
        <a:graphic>
          <a:graphicData uri="http://schemas.openxmlformats.org/drawingml/2006/table">
            <a:tbl>
              <a:tblPr/>
              <a:tblGrid>
                <a:gridCol w="151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7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47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Player and 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Justification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182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 Students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Students want low tuition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7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2. Board of Trustees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Tuition is somewhat important to the board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7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3. Dean of Financial Aid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 plays a role in controlling the Financial Aid given to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91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4. Chancellor Kent Syverud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 wants the University to make money so he will try to stop this policy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7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5. Loan Companies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They have an interest in keeping tuition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52221" y="3922942"/>
            <a:ext cx="38518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</a:t>
            </a:r>
            <a:r>
              <a:rPr lang="en-US" sz="14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3: 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Missing </a:t>
            </a:r>
            <a:r>
              <a:rPr lang="en-US" sz="1400" dirty="0">
                <a:solidFill>
                  <a:srgbClr val="FF0000"/>
                </a:solidFill>
                <a:latin typeface="Tahoma"/>
                <a:cs typeface="Tahoma"/>
              </a:rPr>
              <a:t>the player’s name, and also, there is no Dean of 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Financial</a:t>
            </a:r>
            <a:r>
              <a:rPr lang="en-US" sz="1400" dirty="0">
                <a:solidFill>
                  <a:srgbClr val="FF0000"/>
                </a:solidFill>
                <a:latin typeface="Tahoma"/>
                <a:cs typeface="Tahoma"/>
              </a:rPr>
              <a:t> Aid. (Use Treasurer David Smith instead)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52221" y="5613046"/>
            <a:ext cx="3259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5: 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Loan companies do not have power over decisions about adjusting tuition. They are stakeholders, not players. (Use Alumni Donors instead)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52221" y="2781417"/>
            <a:ext cx="3340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Students are not players. (Use Student Association instead)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52221" y="3357485"/>
            <a:ext cx="3721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Doesn’t explain how player has control over situation. Justifies priority.</a:t>
            </a:r>
          </a:p>
          <a:p>
            <a:endParaRPr lang="en-US" sz="16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52221" y="4714454"/>
            <a:ext cx="3137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4: 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Doesn’t explain role of Chancellor in situation.</a:t>
            </a:r>
          </a:p>
        </p:txBody>
      </p:sp>
    </p:spTree>
    <p:extLst>
      <p:ext uri="{BB962C8B-B14F-4D97-AF65-F5344CB8AC3E}">
        <p14:creationId xmlns:p14="http://schemas.microsoft.com/office/powerpoint/2010/main" val="348834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7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graphicFrame>
        <p:nvGraphicFramePr>
          <p:cNvPr id="7" name="Group 26">
            <a:extLst>
              <a:ext uri="{FF2B5EF4-FFF2-40B4-BE49-F238E27FC236}">
                <a16:creationId xmlns:a16="http://schemas.microsoft.com/office/drawing/2014/main" id="{DE13D8C9-19DE-7A4C-AE00-31905057D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331810"/>
              </p:ext>
            </p:extLst>
          </p:nvPr>
        </p:nvGraphicFramePr>
        <p:xfrm>
          <a:off x="130629" y="2133601"/>
          <a:ext cx="8917508" cy="4533990"/>
        </p:xfrm>
        <a:graphic>
          <a:graphicData uri="http://schemas.openxmlformats.org/drawingml/2006/table">
            <a:tbl>
              <a:tblPr/>
              <a:tblGrid>
                <a:gridCol w="258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7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1-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Name and Title: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 Student Association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0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Students would fully support a policy that would prevent them from paying even more for college.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 Student Association doesn’t 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have any power.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1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Cost of school is the most important issue for students, and the Student Association voices the issues of the students.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39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7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graphicFrame>
        <p:nvGraphicFramePr>
          <p:cNvPr id="1129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54308"/>
              </p:ext>
            </p:extLst>
          </p:nvPr>
        </p:nvGraphicFramePr>
        <p:xfrm>
          <a:off x="130629" y="2133601"/>
          <a:ext cx="8917508" cy="4533990"/>
        </p:xfrm>
        <a:graphic>
          <a:graphicData uri="http://schemas.openxmlformats.org/drawingml/2006/table">
            <a:tbl>
              <a:tblPr/>
              <a:tblGrid>
                <a:gridCol w="258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7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1-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Name and Title: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 Student Association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0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Students would fully support a policy that would prevent them from paying even more for college.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 Student Association doesn’t 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have any power.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1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Cost of school is the most important issue for students, and the Student Association voices the issues of the students.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D59B52B-6A2E-364F-B5B6-5B42F18E17AD}"/>
              </a:ext>
            </a:extLst>
          </p:cNvPr>
          <p:cNvSpPr txBox="1"/>
          <p:nvPr/>
        </p:nvSpPr>
        <p:spPr>
          <a:xfrm>
            <a:off x="130629" y="3254339"/>
            <a:ext cx="211400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Issue position needs a +/- sign</a:t>
            </a:r>
          </a:p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+3</a:t>
            </a:r>
            <a:endParaRPr lang="en-US" sz="1400" b="1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endParaRPr lang="en-US" sz="16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3EEC92-5776-1B4F-B780-ABE337E9F193}"/>
              </a:ext>
            </a:extLst>
          </p:cNvPr>
          <p:cNvSpPr txBox="1"/>
          <p:nvPr/>
        </p:nvSpPr>
        <p:spPr>
          <a:xfrm>
            <a:off x="130629" y="4406647"/>
            <a:ext cx="24806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Cannot be a player if power is 0</a:t>
            </a:r>
          </a:p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1</a:t>
            </a:r>
          </a:p>
          <a:p>
            <a:endParaRPr lang="en-US" sz="16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002AE1-2F1A-7C49-92E3-5174CDE561B1}"/>
              </a:ext>
            </a:extLst>
          </p:cNvPr>
          <p:cNvSpPr txBox="1"/>
          <p:nvPr/>
        </p:nvSpPr>
        <p:spPr>
          <a:xfrm>
            <a:off x="3587036" y="4349115"/>
            <a:ext cx="550330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3: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Incorrect justification.</a:t>
            </a:r>
          </a:p>
          <a:p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Student Association members don’t have control over tuition, but still represent the student body so they have influence.</a:t>
            </a:r>
          </a:p>
          <a:p>
            <a:endParaRPr lang="en-US" sz="16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0F782F-E9CD-2C4D-B043-B81A26022E37}"/>
              </a:ext>
            </a:extLst>
          </p:cNvPr>
          <p:cNvSpPr txBox="1"/>
          <p:nvPr/>
        </p:nvSpPr>
        <p:spPr>
          <a:xfrm>
            <a:off x="160874" y="5359962"/>
            <a:ext cx="22690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4: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Unrealistic estimation. This could be lower since SA is a student group and has not made it a high priority</a:t>
            </a:r>
          </a:p>
          <a:p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3 </a:t>
            </a:r>
          </a:p>
          <a:p>
            <a:endParaRPr lang="en-US" sz="16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6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id="{9FE28FA5-AD6A-E34C-A8EE-06E53DFA0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120461"/>
              </p:ext>
            </p:extLst>
          </p:nvPr>
        </p:nvGraphicFramePr>
        <p:xfrm>
          <a:off x="276923" y="2225716"/>
          <a:ext cx="8686800" cy="4403684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8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2-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Board of Trustees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3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Board is worried about losing money if tuition is low.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4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Board only has some say in what the tuition is.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Tuition is a reasonable concern for the board of trustees.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52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237735"/>
              </p:ext>
            </p:extLst>
          </p:nvPr>
        </p:nvGraphicFramePr>
        <p:xfrm>
          <a:off x="276923" y="2225716"/>
          <a:ext cx="8686800" cy="4403684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8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2-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Board of Trustees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3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Board is worried about losing money if tuition is low.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4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Board only has some say in what the tuition is.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Tuition is a reasonable concern for the board of trustees.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6F2D34-85EB-EF48-B9C2-571EC4B5FE08}"/>
              </a:ext>
            </a:extLst>
          </p:cNvPr>
          <p:cNvSpPr txBox="1"/>
          <p:nvPr/>
        </p:nvSpPr>
        <p:spPr>
          <a:xfrm>
            <a:off x="262501" y="3276600"/>
            <a:ext cx="24806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Missing +/- sign.</a:t>
            </a:r>
          </a:p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-2</a:t>
            </a:r>
            <a:endParaRPr lang="en-US" sz="1400" b="1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endParaRPr lang="en-US" sz="16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A41559-8C9F-344E-9AEF-61BE132CBFF9}"/>
              </a:ext>
            </a:extLst>
          </p:cNvPr>
          <p:cNvSpPr txBox="1"/>
          <p:nvPr/>
        </p:nvSpPr>
        <p:spPr>
          <a:xfrm>
            <a:off x="228600" y="4343400"/>
            <a:ext cx="27710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Incorrect estimation. Should be higher since the player has veto power.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7F3886-8CF1-DE43-9E7F-55BAF22D5AF1}"/>
              </a:ext>
            </a:extLst>
          </p:cNvPr>
          <p:cNvSpPr txBox="1"/>
          <p:nvPr/>
        </p:nvSpPr>
        <p:spPr>
          <a:xfrm>
            <a:off x="4602480" y="5486400"/>
            <a:ext cx="4191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3: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Incomplete justification. Should have an explanation as to why it is a reasonable concern.</a:t>
            </a:r>
          </a:p>
          <a:p>
            <a:r>
              <a:rPr lang="en-US" sz="1400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sz="1400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Since tuition costs are regulated by the Board of Trustees, the board will likely prioritize this over other issues.</a:t>
            </a:r>
            <a:endParaRPr lang="en-US" sz="1600" dirty="0"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0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graphicFrame>
        <p:nvGraphicFramePr>
          <p:cNvPr id="6" name="Group 4">
            <a:extLst>
              <a:ext uri="{FF2B5EF4-FFF2-40B4-BE49-F238E27FC236}">
                <a16:creationId xmlns:a16="http://schemas.microsoft.com/office/drawing/2014/main" id="{5D2D17E3-AFD0-4D43-B9BC-F41A15040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72233"/>
              </p:ext>
            </p:extLst>
          </p:nvPr>
        </p:nvGraphicFramePr>
        <p:xfrm>
          <a:off x="152400" y="2133600"/>
          <a:ext cx="8915400" cy="4140200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3-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David Smith, Treasurer of Syracuse University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He worries about money.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He has an IQ of 124 and got his MBA from Whitman.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His work would be directly affected by the policy if it went into effect.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19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63828"/>
              </p:ext>
            </p:extLst>
          </p:nvPr>
        </p:nvGraphicFramePr>
        <p:xfrm>
          <a:off x="152400" y="2133600"/>
          <a:ext cx="8915400" cy="4140200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3-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Scott Kemp,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Treasurer of Syracuse University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-3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He worries about money.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He has an IQ of 124 and got his MBA from Whitman.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His work would be directly affected by the policy if it went into effect.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19" y="5535136"/>
            <a:ext cx="29184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5: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Priority should be higher. Should be at least a 3.</a:t>
            </a:r>
          </a:p>
          <a:p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44910" y="3419688"/>
            <a:ext cx="6499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Poor and unclear justification </a:t>
            </a:r>
            <a:endParaRPr lang="en-US" sz="14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He would be against this policy because if the University received less income, he would have less money to work with.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75390" y="4438017"/>
            <a:ext cx="6011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4: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Justification is off topic and does not say how he has power.</a:t>
            </a:r>
            <a:endParaRPr lang="en-US" sz="14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treasurer participates in institutional planning and therefore has a say in policy development.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43E6AE-FAE0-2748-A07F-C7DCF6979A51}"/>
              </a:ext>
            </a:extLst>
          </p:cNvPr>
          <p:cNvSpPr txBox="1"/>
          <p:nvPr/>
        </p:nvSpPr>
        <p:spPr>
          <a:xfrm>
            <a:off x="152399" y="4438017"/>
            <a:ext cx="24189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Power should be lower.</a:t>
            </a:r>
          </a:p>
          <a:p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2</a:t>
            </a:r>
          </a:p>
        </p:txBody>
      </p:sp>
    </p:spTree>
    <p:extLst>
      <p:ext uri="{BB962C8B-B14F-4D97-AF65-F5344CB8AC3E}">
        <p14:creationId xmlns:p14="http://schemas.microsoft.com/office/powerpoint/2010/main" val="37076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id="{A83C31C0-4AFC-D746-A016-8ACD06CD4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450832"/>
              </p:ext>
            </p:extLst>
          </p:nvPr>
        </p:nvGraphicFramePr>
        <p:xfrm>
          <a:off x="228600" y="2133600"/>
          <a:ext cx="8686800" cy="4533084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3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4-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Kent Syverud, Chancellor of Syracuse University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Chancellor is not very concerned with this issue.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He would have to agree and approve the increase to change the tuition.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12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Chancellor’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 only focus is funding, so he cares a lot about tuition.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37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36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/>
              <a:t>Class Agenda</a:t>
            </a:r>
          </a:p>
        </p:txBody>
      </p:sp>
      <p:sp>
        <p:nvSpPr>
          <p:cNvPr id="55300" name="Rectangle 337"/>
          <p:cNvSpPr>
            <a:spLocks noGrp="1" noChangeArrowheads="1"/>
          </p:cNvSpPr>
          <p:nvPr>
            <p:ph idx="1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/>
              <a:t>Announcements</a:t>
            </a:r>
          </a:p>
          <a:p>
            <a:pPr eaLnBrk="1" hangingPunct="1"/>
            <a:r>
              <a:rPr lang="en-US" altLang="en-US" dirty="0"/>
              <a:t>Competition Debriefing</a:t>
            </a:r>
          </a:p>
        </p:txBody>
      </p:sp>
    </p:spTree>
    <p:extLst>
      <p:ext uri="{BB962C8B-B14F-4D97-AF65-F5344CB8AC3E}">
        <p14:creationId xmlns:p14="http://schemas.microsoft.com/office/powerpoint/2010/main" val="1645233220"/>
      </p:ext>
    </p:extLst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78689"/>
              </p:ext>
            </p:extLst>
          </p:nvPr>
        </p:nvGraphicFramePr>
        <p:xfrm>
          <a:off x="228600" y="2133600"/>
          <a:ext cx="8686800" cy="4533084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34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4-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Kent Syverud, Chancellor of Syracuse University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Chancellor is not very concerned with this issue.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He would have to agree and approve the increase to change the tuition.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12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The Chancellor’</a:t>
                      </a:r>
                      <a:r>
                        <a:rPr kumimoji="0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 only focus is funding, so he cares a lot about tuition.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757" y="5535979"/>
            <a:ext cx="2659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Chancellor is a player with many issues to focus on, so his priority would not be any higher than a 3.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41520" y="3429000"/>
            <a:ext cx="4391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Justifies priority, not issue position</a:t>
            </a:r>
            <a:endParaRPr lang="en-US" sz="14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Correct: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The Chancellor is neutral because he wants to balance the interests of the students and the board</a:t>
            </a:r>
            <a:endParaRPr lang="en-US" sz="14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0BF0E5-3B51-2449-B4B8-FA607BF849A6}"/>
              </a:ext>
            </a:extLst>
          </p:cNvPr>
          <p:cNvSpPr txBox="1"/>
          <p:nvPr/>
        </p:nvSpPr>
        <p:spPr>
          <a:xfrm>
            <a:off x="228600" y="4731414"/>
            <a:ext cx="2659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Power Estimation: Correct.</a:t>
            </a:r>
            <a:endParaRPr lang="en-US" sz="14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2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graphicFrame>
        <p:nvGraphicFramePr>
          <p:cNvPr id="6" name="Group 4">
            <a:extLst>
              <a:ext uri="{FF2B5EF4-FFF2-40B4-BE49-F238E27FC236}">
                <a16:creationId xmlns:a16="http://schemas.microsoft.com/office/drawing/2014/main" id="{2FDE7CB9-A0CC-9540-A50B-1934D40F0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26551"/>
              </p:ext>
            </p:extLst>
          </p:nvPr>
        </p:nvGraphicFramePr>
        <p:xfrm>
          <a:off x="228600" y="2286000"/>
          <a:ext cx="8686800" cy="4053155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5-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Donors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donations make up much of the university’s funding.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4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Without alumni donations, the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school cannot afford to open.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12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want as much money going to their alma mater’s football team as possible.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60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482278"/>
              </p:ext>
            </p:extLst>
          </p:nvPr>
        </p:nvGraphicFramePr>
        <p:xfrm>
          <a:off x="228600" y="2286000"/>
          <a:ext cx="8686800" cy="4053155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5-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 and Title: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Donors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Position: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donations make up much of the university’s funding.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4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Power: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Without alumni donations, the school cannot afford to open.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12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Priority: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Justification: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want as much money going to their alma mater’s football team as possible.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a typeface="ＭＳ Ｐゴシック" pitchFamily="34" charset="-128"/>
              </a:rPr>
              <a:t>Exercise 9.3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Estimate and provide justification for the issue position, power, and priority for each player listed in Exercise 9.2.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68632" y="3524121"/>
            <a:ext cx="4217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This justifies power, not 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8470" y="4312577"/>
            <a:ext cx="27039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Rating is too high. If alumni had </a:t>
            </a:r>
            <a:r>
              <a:rPr lang="en-US" sz="1400" i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any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power to influence SU’s decisions about tuition, it would be very low.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8470" y="5517629"/>
            <a:ext cx="25609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3: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Too high, SU is not significant enough to them unless they have no life.</a:t>
            </a:r>
          </a:p>
        </p:txBody>
      </p:sp>
    </p:spTree>
    <p:extLst>
      <p:ext uri="{BB962C8B-B14F-4D97-AF65-F5344CB8AC3E}">
        <p14:creationId xmlns:p14="http://schemas.microsoft.com/office/powerpoint/2010/main" val="356648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Exercise 9.4 A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Using the policy identified in 9.1 and the information in Exercise 9.3, complete a Prince Chart in the form below. </a:t>
            </a:r>
          </a:p>
          <a:p>
            <a:pPr lvl="1" eaLnBrk="1" hangingPunct="1">
              <a:buFontTx/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lvl="1" eaLnBrk="1" hangingPunct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72438"/>
              </p:ext>
            </p:extLst>
          </p:nvPr>
        </p:nvGraphicFramePr>
        <p:xfrm>
          <a:off x="228600" y="2209800"/>
          <a:ext cx="8763000" cy="426879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0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45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Prince Score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Student Association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+15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Board of Trustees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Treasurer David Smith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Chancellor Kent Syverud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Donors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-25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759023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NOTE: 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There are only </a:t>
            </a:r>
            <a:r>
              <a:rPr lang="en-US" sz="1400" i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mathematical</a:t>
            </a:r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ahoma"/>
                <a:cs typeface="Tahoma"/>
              </a:rPr>
              <a:t> mistakes on this slide! </a:t>
            </a:r>
          </a:p>
        </p:txBody>
      </p:sp>
    </p:spTree>
    <p:extLst>
      <p:ext uri="{BB962C8B-B14F-4D97-AF65-F5344CB8AC3E}">
        <p14:creationId xmlns:p14="http://schemas.microsoft.com/office/powerpoint/2010/main" val="140335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Exercise 9.4 A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Using the policy identified in 9.1 and the information in Exercise 9.3, complete a Prince Chart in the form below</a:t>
            </a:r>
          </a:p>
          <a:p>
            <a:pPr lvl="1" eaLnBrk="1" hangingPunct="1">
              <a:buFontTx/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lvl="1" eaLnBrk="1" hangingPunct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763496"/>
              </p:ext>
            </p:extLst>
          </p:nvPr>
        </p:nvGraphicFramePr>
        <p:xfrm>
          <a:off x="2133600" y="2262145"/>
          <a:ext cx="6799360" cy="4418541"/>
        </p:xfrm>
        <a:graphic>
          <a:graphicData uri="http://schemas.openxmlformats.org/drawingml/2006/table">
            <a:tbl>
              <a:tblPr/>
              <a:tblGrid>
                <a:gridCol w="1474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4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6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7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43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Players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Issue Position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Power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Priority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Prince Score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Student Association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+15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Board of Trustees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-30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Treasurer David Smith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Chancellor Kent Syverud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(25)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Alumni Donors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=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-125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8968" y="3131432"/>
            <a:ext cx="2249614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Mistake 1:</a:t>
            </a:r>
            <a:r>
              <a:rPr lang="en-US" sz="14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Issue position should always have a sign.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" y="3805463"/>
            <a:ext cx="181124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Mistake 2:</a:t>
            </a:r>
            <a:r>
              <a:rPr lang="en-US" sz="14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Board of Trustees Prince Score should be -30</a:t>
            </a:r>
            <a:endParaRPr lang="en-US" sz="1400" b="1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" y="6071240"/>
            <a:ext cx="190500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Mistake 4: </a:t>
            </a:r>
            <a:r>
              <a:rPr lang="en-US" sz="14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Alumni donors should be -125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3620" y="5145042"/>
            <a:ext cx="178192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Mistake 3: </a:t>
            </a:r>
            <a:r>
              <a:rPr lang="en-US" sz="14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Chancellor’s score was not calculated using prince math.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9858A8-F0F8-EB40-86B8-D9CED1AD2B35}"/>
              </a:ext>
            </a:extLst>
          </p:cNvPr>
          <p:cNvSpPr txBox="1"/>
          <p:nvPr/>
        </p:nvSpPr>
        <p:spPr>
          <a:xfrm>
            <a:off x="128960" y="4544349"/>
            <a:ext cx="181124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Treasurer David Smith: </a:t>
            </a:r>
            <a:r>
              <a:rPr lang="en-US" sz="1400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188952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Exercise 9.4 B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068010"/>
            <a:ext cx="8991600" cy="4312574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Calculate the probability of the policy being implemented following the directions on pp. 116-117 in the textbook.</a:t>
            </a:r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 Show your calculations here:</a:t>
            </a:r>
          </a:p>
          <a:p>
            <a:pPr marL="34299" indent="0">
              <a:spcBef>
                <a:spcPts val="0"/>
              </a:spcBef>
              <a:buNone/>
            </a:pPr>
            <a:r>
              <a:rPr lang="en-US" sz="2200" dirty="0"/>
              <a:t>		</a:t>
            </a:r>
            <a:r>
              <a:rPr lang="en-US" sz="2400" dirty="0"/>
              <a:t> </a:t>
            </a:r>
            <a:r>
              <a:rPr lang="en-US" sz="2400" u="sng" dirty="0"/>
              <a:t>30+9+125+12.5</a:t>
            </a:r>
            <a:r>
              <a:rPr lang="en-US" sz="2400" dirty="0"/>
              <a:t>       =    </a:t>
            </a:r>
            <a:r>
              <a:rPr lang="en-US" sz="2400" u="sng" dirty="0"/>
              <a:t>177</a:t>
            </a:r>
            <a:r>
              <a:rPr lang="en-US" sz="2400" dirty="0"/>
              <a:t>   = .868 = 87%</a:t>
            </a:r>
          </a:p>
          <a:p>
            <a:pPr marL="34299" indent="0">
              <a:spcBef>
                <a:spcPts val="0"/>
              </a:spcBef>
              <a:buNone/>
            </a:pPr>
            <a:r>
              <a:rPr lang="en-US" sz="2400" dirty="0"/>
              <a:t>                   15+30+9+25+125           204</a:t>
            </a:r>
            <a:endParaRPr lang="en-US" sz="2200" dirty="0"/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Interpret the probability according to Table 9.2 in the textbook here:</a:t>
            </a:r>
          </a:p>
          <a:p>
            <a:pPr marL="34299" indent="0">
              <a:buNone/>
            </a:pPr>
            <a:r>
              <a:rPr lang="en-US" sz="2200" dirty="0"/>
              <a:t>   This will definitely happen.</a:t>
            </a:r>
          </a:p>
          <a:p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D5E43E-22B6-0847-BA7F-36A825EC6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66911"/>
            <a:ext cx="4191000" cy="278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9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3"/>
          <p:cNvSpPr>
            <a:spLocks noGrp="1"/>
          </p:cNvSpPr>
          <p:nvPr>
            <p:ph idx="1"/>
          </p:nvPr>
        </p:nvSpPr>
        <p:spPr>
          <a:xfrm>
            <a:off x="59726" y="3015204"/>
            <a:ext cx="8991600" cy="391899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Calculate the probability of the policy being implemented following the directions on pp. 116-117 in the textbook.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Show your calculations here:</a:t>
            </a:r>
          </a:p>
          <a:p>
            <a:pPr marL="34299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	                                                                    </a:t>
            </a:r>
            <a:r>
              <a:rPr lang="en-US" sz="2000" u="sng" dirty="0"/>
              <a:t>___15+12.5        </a:t>
            </a:r>
            <a:r>
              <a:rPr lang="en-US" sz="2000" dirty="0"/>
              <a:t>   = </a:t>
            </a:r>
            <a:r>
              <a:rPr lang="en-US" sz="2000" u="sng" dirty="0"/>
              <a:t>27.5</a:t>
            </a:r>
            <a:r>
              <a:rPr lang="en-US" sz="2000" dirty="0"/>
              <a:t>   = .1348= 14%</a:t>
            </a:r>
          </a:p>
          <a:p>
            <a:pPr marL="34299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                                                                             15+30+9+25+125      204                      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Interpret the probability according to Table 9.2 in the textbook here:</a:t>
            </a:r>
          </a:p>
          <a:p>
            <a:pPr marL="34299" indent="0">
              <a:buNone/>
            </a:pPr>
            <a:r>
              <a:rPr lang="en-US" sz="2000" dirty="0"/>
              <a:t>   This will definitely happen.</a:t>
            </a:r>
          </a:p>
          <a:p>
            <a:endParaRPr lang="en-US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Exercise 9.4 B</a:t>
            </a:r>
            <a:endParaRPr lang="en-US" sz="3200" dirty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617" y="5644488"/>
            <a:ext cx="66997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3: </a:t>
            </a:r>
            <a:r>
              <a:rPr lang="en-US" sz="1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 probability of 14% means that the policy is unlikely to be implemented and is likely to be killed as a proposal.</a:t>
            </a:r>
          </a:p>
          <a:p>
            <a:endParaRPr lang="en-US" sz="600" i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89938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1: </a:t>
            </a:r>
            <a:r>
              <a:rPr lang="en-US" sz="1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Missing original formula</a:t>
            </a:r>
            <a:endParaRPr lang="en-US" sz="14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8626" y="2187337"/>
            <a:ext cx="3475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Mistake 2</a:t>
            </a:r>
            <a:r>
              <a:rPr lang="en-US" sz="1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: Wrong Calculation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726" y="4035623"/>
            <a:ext cx="3915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Probability of support 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1788" y="4231666"/>
            <a:ext cx="44655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sz="1400" u="sng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sum of all positive scores + ½ neutral scores</a:t>
            </a:r>
          </a:p>
          <a:p>
            <a:r>
              <a:rPr lang="en-US" sz="1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sum of all scores ignoring signs and parentheses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C97F76-66B2-3946-9A32-0C15B04B3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66911"/>
            <a:ext cx="4191000" cy="278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8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Things to remember…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620000" cy="4738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34" charset="-128"/>
              </a:rPr>
              <a:t>Know your players!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34" charset="-128"/>
              </a:rPr>
              <a:t>Know the difference between position, power, and priority, and pay attention to your justifications.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34" charset="-128"/>
              </a:rPr>
              <a:t>Make sure your probability percentage isn</a:t>
            </a:r>
            <a:r>
              <a:rPr lang="ja-JP" altLang="en-US" sz="2800" dirty="0">
                <a:ea typeface="ＭＳ Ｐゴシック" pitchFamily="34" charset="-128"/>
              </a:rPr>
              <a:t>’</a:t>
            </a:r>
            <a:r>
              <a:rPr lang="en-US" altLang="ja-JP" sz="2800" dirty="0">
                <a:ea typeface="ＭＳ Ｐゴシック" pitchFamily="34" charset="-128"/>
              </a:rPr>
              <a:t>t unreasonable. High percentages mean that it would be very successful and would have already been implemented.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ＭＳ Ｐゴシック" pitchFamily="34" charset="-128"/>
              </a:rPr>
              <a:t>Double check multiplication in Prince Chart and probability calculation. REMEMBER PRINCE MATH IS NOT REAL MATH!!!!!</a:t>
            </a:r>
          </a:p>
        </p:txBody>
      </p:sp>
    </p:spTree>
    <p:extLst>
      <p:ext uri="{BB962C8B-B14F-4D97-AF65-F5344CB8AC3E}">
        <p14:creationId xmlns:p14="http://schemas.microsoft.com/office/powerpoint/2010/main" val="7388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5829300" cy="857250"/>
          </a:xfrm>
        </p:spPr>
        <p:txBody>
          <a:bodyPr/>
          <a:lstStyle/>
          <a:p>
            <a:pPr eaLnBrk="1" hangingPunct="1"/>
            <a:r>
              <a:rPr lang="en-US" dirty="0"/>
              <a:t>For Next Class…</a:t>
            </a:r>
          </a:p>
        </p:txBody>
      </p:sp>
      <p:sp>
        <p:nvSpPr>
          <p:cNvPr id="105475" name="Rectangle 7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848600" cy="47244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/>
              <a:t>Module 5 due </a:t>
            </a:r>
            <a:r>
              <a:rPr lang="en-US" b="1" dirty="0">
                <a:solidFill>
                  <a:srgbClr val="FF0000"/>
                </a:solidFill>
              </a:rPr>
              <a:t>Monday, November 23</a:t>
            </a:r>
            <a:r>
              <a:rPr lang="en-US" b="1" baseline="30000" dirty="0">
                <a:solidFill>
                  <a:srgbClr val="FF0000"/>
                </a:solidFill>
              </a:rPr>
              <a:t>rd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</a:p>
          <a:p>
            <a:r>
              <a:rPr lang="en-US" dirty="0"/>
              <a:t>So you don</a:t>
            </a:r>
            <a:r>
              <a:rPr lang="uk-UA" dirty="0"/>
              <a:t>’</a:t>
            </a:r>
            <a:r>
              <a:rPr lang="en-US" dirty="0"/>
              <a:t>t fall behind, make sure you have 9.1-9.4 complete before next class. </a:t>
            </a:r>
          </a:p>
          <a:p>
            <a:r>
              <a:rPr lang="en-US" dirty="0"/>
              <a:t> Community Service Form &amp; Extra Credit is Due </a:t>
            </a:r>
            <a:r>
              <a:rPr lang="en-US" b="1" dirty="0">
                <a:solidFill>
                  <a:srgbClr val="FF0000"/>
                </a:solidFill>
              </a:rPr>
              <a:t>Wednesday, 11/18</a:t>
            </a:r>
          </a:p>
        </p:txBody>
      </p:sp>
    </p:spTree>
    <p:extLst>
      <p:ext uri="{BB962C8B-B14F-4D97-AF65-F5344CB8AC3E}">
        <p14:creationId xmlns:p14="http://schemas.microsoft.com/office/powerpoint/2010/main" val="2174030540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2608-3609-4754-9AF5-99A959742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</a:t>
            </a:r>
            <a:r>
              <a:rPr lang="en-US" b="0" dirty="0"/>
              <a:t> </a:t>
            </a:r>
            <a:r>
              <a:rPr lang="en-US" dirty="0"/>
              <a:t>Regrade Instructions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29B1E-1F8A-4558-9883-19D2AEDB2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If you believe a mistake was made grading your module, you can submit a regrade form to potentially receive points back </a:t>
            </a:r>
          </a:p>
          <a:p>
            <a:r>
              <a:rPr lang="en-US" sz="2400" dirty="0"/>
              <a:t>Regrade forms and examples are available under Module 4 “Resources” on the PST 101 Blackboard site</a:t>
            </a:r>
          </a:p>
          <a:p>
            <a:r>
              <a:rPr lang="en-US" sz="2400" dirty="0"/>
              <a:t>Follow the instructions listed on the regrade form, and use the example for reference to fill out a regrade form</a:t>
            </a:r>
          </a:p>
          <a:p>
            <a:r>
              <a:rPr lang="en-US" sz="2400" dirty="0"/>
              <a:t>Email the form along with your graded Module 4 paper to Sarah Morin, Head Regrade Director at </a:t>
            </a:r>
            <a:r>
              <a:rPr lang="en-US" sz="2400" u="sng" dirty="0">
                <a:hlinkClick r:id="rId2"/>
              </a:rPr>
              <a:t>smorin@syr.edu</a:t>
            </a:r>
            <a:r>
              <a:rPr lang="en-US" sz="2400" dirty="0"/>
              <a:t> no later than Tuesday 11/10</a:t>
            </a:r>
          </a:p>
          <a:p>
            <a:r>
              <a:rPr lang="en-US" sz="2400" dirty="0"/>
              <a:t>Email Sarah with any questions at </a:t>
            </a:r>
            <a:r>
              <a:rPr lang="en-US" sz="2400" u="sng" dirty="0">
                <a:hlinkClick r:id="rId2"/>
              </a:rPr>
              <a:t>smorin@syr.edu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605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67768-7B00-A544-943F-9B67AA3EE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Final Community Service Form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7322B-D68A-0F4C-8F24-70151CA2F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7668323" cy="4312574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35 points will be taken off if the service site doesn’t conform to the guidelines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If you are in PST 110- check the box on the form.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Attach responses to essay questions on community service form or you will </a:t>
            </a:r>
            <a:r>
              <a:rPr lang="en-US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LOSE 15 POINTS</a:t>
            </a:r>
          </a:p>
          <a:p>
            <a:r>
              <a:rPr 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7 points will be taken off for each hour you do not complete: you MUST complete 5 hours!</a:t>
            </a:r>
          </a:p>
          <a:p>
            <a:r>
              <a:rPr lang="en-US" b="1" dirty="0">
                <a:solidFill>
                  <a:srgbClr val="FF0000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DUE on 11/22 by 12:45pm</a:t>
            </a:r>
            <a:endParaRPr lang="en-US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27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36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dirty="0"/>
              <a:t>Extra Credit </a:t>
            </a:r>
          </a:p>
        </p:txBody>
      </p:sp>
      <p:sp>
        <p:nvSpPr>
          <p:cNvPr id="58372" name="Rectangle 337"/>
          <p:cNvSpPr>
            <a:spLocks noGrp="1" noChangeArrowheads="1"/>
          </p:cNvSpPr>
          <p:nvPr>
            <p:ph idx="1"/>
          </p:nvPr>
        </p:nvSpPr>
        <p:spPr>
          <a:xfrm>
            <a:off x="304800" y="2147888"/>
            <a:ext cx="8458200" cy="4710112"/>
          </a:xfrm>
        </p:spPr>
        <p:txBody>
          <a:bodyPr rIns="132080"/>
          <a:lstStyle/>
          <a:p>
            <a:r>
              <a:rPr lang="en-US" altLang="en-US" dirty="0"/>
              <a:t>The last day to submit any extra credit speaker forms is due on </a:t>
            </a:r>
            <a:r>
              <a:rPr lang="en-US" b="1" dirty="0">
                <a:solidFill>
                  <a:srgbClr val="FF0000"/>
                </a:solidFill>
              </a:rPr>
              <a:t>Friday, 11/22 by 8:00pm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The last day to submit Excel extra credit is </a:t>
            </a:r>
            <a:r>
              <a:rPr lang="en-US" altLang="en-US" dirty="0">
                <a:solidFill>
                  <a:srgbClr val="FF0000"/>
                </a:solidFill>
              </a:rPr>
              <a:t>11/22 by 8:00pm</a:t>
            </a:r>
            <a:endParaRPr lang="en-US" altLang="en-US" dirty="0"/>
          </a:p>
          <a:p>
            <a:pPr eaLnBrk="1" hangingPunct="1"/>
            <a:r>
              <a:rPr lang="en-US" altLang="en-US" dirty="0"/>
              <a:t>No submissions will be accepted after this date and there will be </a:t>
            </a:r>
            <a:r>
              <a:rPr lang="en-US" altLang="en-US" sz="3600" dirty="0">
                <a:latin typeface="Tahoma Bold" panose="020B0804030504040204" pitchFamily="34" charset="0"/>
                <a:sym typeface="Tahoma Bold" panose="020B0804030504040204" pitchFamily="34" charset="0"/>
              </a:rPr>
              <a:t>NO</a:t>
            </a:r>
            <a:r>
              <a:rPr lang="en-US" altLang="en-US" dirty="0"/>
              <a:t> exceptions</a:t>
            </a:r>
          </a:p>
        </p:txBody>
      </p:sp>
    </p:spTree>
    <p:extLst>
      <p:ext uri="{BB962C8B-B14F-4D97-AF65-F5344CB8AC3E}">
        <p14:creationId xmlns:p14="http://schemas.microsoft.com/office/powerpoint/2010/main" val="36311728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Competition Results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757935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Group </a:t>
            </a:r>
            <a:r>
              <a:rPr lang="en-US" altLang="en-US" sz="4000" dirty="0">
                <a:solidFill>
                  <a:srgbClr val="FF0000"/>
                </a:solidFill>
              </a:rPr>
              <a:t>I </a:t>
            </a:r>
            <a:r>
              <a:rPr lang="en-US" altLang="en-US" sz="4000" dirty="0"/>
              <a:t>won and got 5 points.</a:t>
            </a:r>
          </a:p>
          <a:p>
            <a:r>
              <a:rPr lang="en-US" altLang="en-US" sz="4000"/>
              <a:t>All </a:t>
            </a:r>
            <a:r>
              <a:rPr lang="en-US" altLang="en-US" sz="4000" dirty="0"/>
              <a:t>other groups got 3 points.</a:t>
            </a:r>
          </a:p>
        </p:txBody>
      </p:sp>
    </p:spTree>
    <p:extLst>
      <p:ext uri="{BB962C8B-B14F-4D97-AF65-F5344CB8AC3E}">
        <p14:creationId xmlns:p14="http://schemas.microsoft.com/office/powerpoint/2010/main" val="377597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Competition Points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833972" y="2307091"/>
            <a:ext cx="774746" cy="2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58" algn="ctr" defTabSz="385763">
              <a:spcBef>
                <a:spcPct val="50000"/>
              </a:spcBef>
              <a:defRPr/>
            </a:pPr>
            <a:r>
              <a:rPr lang="en-US" sz="1139" i="1" dirty="0">
                <a:solidFill>
                  <a:srgbClr val="336699"/>
                </a:solidFill>
                <a:latin typeface="Times New Roman" charset="0"/>
                <a:ea typeface="MS PGothic" panose="020B0600070205080204" pitchFamily="34" charset="-128"/>
                <a:cs typeface="Times New Roman" charset="0"/>
                <a:sym typeface="Times New Roman" charset="0"/>
              </a:rPr>
              <a:t>Winners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68" y="2564101"/>
            <a:ext cx="1653393" cy="2137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33971" y="4689198"/>
            <a:ext cx="713980" cy="2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85763">
              <a:spcBef>
                <a:spcPct val="50000"/>
              </a:spcBef>
              <a:defRPr/>
            </a:pPr>
            <a:r>
              <a:rPr lang="en-US" sz="1139" i="1" dirty="0">
                <a:solidFill>
                  <a:srgbClr val="336699"/>
                </a:solidFill>
                <a:latin typeface="Times New Roman" pitchFamily="18" charset="0"/>
                <a:ea typeface="MS PGothic" panose="020B0600070205080204" pitchFamily="34" charset="-128"/>
                <a:cs typeface="Times New Roman" pitchFamily="18" charset="0"/>
                <a:sym typeface="Times New Roman" pitchFamily="18" charset="0"/>
              </a:rPr>
              <a:t>Losers</a:t>
            </a:r>
            <a:endParaRPr lang="en-US" sz="760" i="1" dirty="0">
              <a:solidFill>
                <a:srgbClr val="336699"/>
              </a:solidFill>
              <a:latin typeface="Times New Roman" pitchFamily="18" charset="0"/>
              <a:ea typeface="MS PGothic" panose="020B0600070205080204" pitchFamily="34" charset="-128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3971" y="4951177"/>
            <a:ext cx="973711" cy="2092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385763"/>
            <a:r>
              <a:rPr lang="en-US" sz="760" dirty="0">
                <a:solidFill>
                  <a:prstClr val="black"/>
                </a:solidFill>
                <a:latin typeface="Arial"/>
                <a:ea typeface="MS PGothic"/>
                <a:cs typeface="Arial"/>
              </a:rPr>
              <a:t>As of 11/15/19</a:t>
            </a:r>
            <a:endParaRPr lang="en-US" sz="760" dirty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9A063B8-8C0E-DF42-929F-722287703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745" y="2347043"/>
            <a:ext cx="103939" cy="36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pPr defTabSz="514350"/>
            <a:br>
              <a:rPr lang="en-US" altLang="en-US" sz="1013">
                <a:solidFill>
                  <a:prstClr val="black"/>
                </a:solidFill>
                <a:ea typeface="MS PGothic" panose="020B0600070205080204" pitchFamily="34" charset="-128"/>
              </a:rPr>
            </a:br>
            <a:endParaRPr lang="en-US" altLang="en-US" sz="1013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A0DDB9C-DAF8-1B40-BA8E-8820B3DEE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108540"/>
              </p:ext>
            </p:extLst>
          </p:nvPr>
        </p:nvGraphicFramePr>
        <p:xfrm>
          <a:off x="5093695" y="2307095"/>
          <a:ext cx="1611905" cy="3477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4246">
                  <a:extLst>
                    <a:ext uri="{9D8B030D-6E8A-4147-A177-3AD203B41FA5}">
                      <a16:colId xmlns:a16="http://schemas.microsoft.com/office/drawing/2014/main" val="2044096137"/>
                    </a:ext>
                  </a:extLst>
                </a:gridCol>
                <a:gridCol w="847659">
                  <a:extLst>
                    <a:ext uri="{9D8B030D-6E8A-4147-A177-3AD203B41FA5}">
                      <a16:colId xmlns:a16="http://schemas.microsoft.com/office/drawing/2014/main" val="3340991414"/>
                    </a:ext>
                  </a:extLst>
                </a:gridCol>
              </a:tblGrid>
              <a:tr h="546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/>
                        <a:t>Groups</a:t>
                      </a:r>
                      <a:endParaRPr lang="en-US" sz="1100" dirty="0"/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Points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075030219"/>
                  </a:ext>
                </a:extLst>
              </a:tr>
              <a:tr h="2931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/>
                        <a:t>A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12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464003054"/>
                  </a:ext>
                </a:extLst>
              </a:tr>
              <a:tr h="2931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/>
                        <a:t>B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10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954471528"/>
                  </a:ext>
                </a:extLst>
              </a:tr>
              <a:tr h="2931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/>
                        <a:t>I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9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3783380803"/>
                  </a:ext>
                </a:extLst>
              </a:tr>
              <a:tr h="2931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/>
                        <a:t>D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8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235560365"/>
                  </a:ext>
                </a:extLst>
              </a:tr>
              <a:tr h="2931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/>
                        <a:t>G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6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801381631"/>
                  </a:ext>
                </a:extLst>
              </a:tr>
              <a:tr h="2931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/>
                        <a:t>C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804844805"/>
                  </a:ext>
                </a:extLst>
              </a:tr>
              <a:tr h="2931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/>
                        <a:t>E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2429836608"/>
                  </a:ext>
                </a:extLst>
              </a:tr>
              <a:tr h="2931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/>
                        <a:t>H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273951737"/>
                  </a:ext>
                </a:extLst>
              </a:tr>
              <a:tr h="2931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/>
                        <a:t>J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458106058"/>
                  </a:ext>
                </a:extLst>
              </a:tr>
              <a:tr h="29314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/>
                        <a:t>F</a:t>
                      </a:r>
                    </a:p>
                  </a:txBody>
                  <a:tcPr marL="38576" marR="38576" marT="19289" marB="19289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</a:t>
                      </a:r>
                    </a:p>
                  </a:txBody>
                  <a:tcPr marL="38576" marR="38576" marT="19289" marB="19289"/>
                </a:tc>
                <a:extLst>
                  <a:ext uri="{0D108BD9-81ED-4DB2-BD59-A6C34878D82A}">
                    <a16:rowId xmlns:a16="http://schemas.microsoft.com/office/drawing/2014/main" val="1767779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45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Module 5 Debriefing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973123" cy="4312574"/>
          </a:xfrm>
        </p:spPr>
        <p:txBody>
          <a:bodyPr>
            <a:normAutofit lnSpcReduction="10000"/>
          </a:bodyPr>
          <a:lstStyle/>
          <a:p>
            <a:pPr marL="34299" indent="0" algn="ctr">
              <a:buNone/>
            </a:pPr>
            <a:r>
              <a:rPr lang="en-US" sz="6000" b="1" dirty="0">
                <a:ea typeface="ＭＳ Ｐゴシック" pitchFamily="34" charset="-128"/>
              </a:rPr>
              <a:t>Policy</a:t>
            </a:r>
            <a:r>
              <a:rPr lang="en-US" sz="6000" dirty="0">
                <a:ea typeface="ＭＳ Ｐゴシック" pitchFamily="34" charset="-128"/>
              </a:rPr>
              <a:t>: </a:t>
            </a:r>
          </a:p>
          <a:p>
            <a:pPr marL="34299" indent="0" algn="ctr">
              <a:buNone/>
            </a:pPr>
            <a:r>
              <a:rPr lang="en-US" sz="6000" dirty="0">
                <a:ea typeface="ＭＳ Ｐゴシック" pitchFamily="34" charset="-128"/>
              </a:rPr>
              <a:t>Hold Syracuse University tuition increases to the rate of inflation</a:t>
            </a:r>
          </a:p>
          <a:p>
            <a:pPr marL="34299" indent="0" algn="ctr">
              <a:buNone/>
            </a:pPr>
            <a:endParaRPr lang="en-US" dirty="0">
              <a:solidFill>
                <a:srgbClr val="0070C0"/>
              </a:solidFill>
              <a:latin typeface="Segoe UI Semilight" panose="020B0402040204020203" pitchFamily="34" charset="0"/>
              <a:ea typeface="ＭＳ Ｐゴシック" pitchFamily="34" charset="-128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5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Exercise 9.1A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565" y="1600200"/>
            <a:ext cx="8423635" cy="47101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Describe the public policy here, including the policy tool, the governmental agency that will implement the policy, and the geographic location where it will be implemented:</a:t>
            </a:r>
          </a:p>
          <a:p>
            <a:pPr marL="205795" lvl="1" indent="0">
              <a:buNone/>
            </a:pPr>
            <a:r>
              <a:rPr lang="en-US" sz="3200" dirty="0">
                <a:ea typeface="ＭＳ Ｐゴシック" pitchFamily="34" charset="-128"/>
              </a:rPr>
              <a:t>The policy is to make it more affordable to come to Syracuse University in Syracuse, New York. </a:t>
            </a:r>
          </a:p>
          <a:p>
            <a:endParaRPr lang="en-US" sz="3200" dirty="0">
              <a:ea typeface="ＭＳ Ｐゴシック" pitchFamily="34" charset="-128"/>
            </a:endParaRPr>
          </a:p>
          <a:p>
            <a:endParaRPr lang="en-US" sz="3200" dirty="0">
              <a:solidFill>
                <a:srgbClr val="5036EA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42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plin">
  <a:themeElements>
    <a:clrScheme name="Global 9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5036EA"/>
      </a:hlink>
      <a:folHlink>
        <a:srgbClr val="029810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9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5036EA"/>
        </a:hlink>
        <a:folHlink>
          <a:srgbClr val="02981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inental World 16x9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Mod 1" id="{E8B047D8-5DA2-4268-A35E-AF6CAB801908}" vid="{B79BA4AB-9EEB-4CF6-8611-4A938406BEE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0758EB9B75A459F9F5E4025C4C44D" ma:contentTypeVersion="6" ma:contentTypeDescription="Create a new document." ma:contentTypeScope="" ma:versionID="f3d4f837e4e0e2e887b51db74f7e0d88">
  <xsd:schema xmlns:xsd="http://www.w3.org/2001/XMLSchema" xmlns:xs="http://www.w3.org/2001/XMLSchema" xmlns:p="http://schemas.microsoft.com/office/2006/metadata/properties" xmlns:ns2="378dde1d-f95b-480e-a2f8-2594b11a5a69" xmlns:ns3="3435fdc1-bd18-4e81-ad4b-8ae74479101b" targetNamespace="http://schemas.microsoft.com/office/2006/metadata/properties" ma:root="true" ma:fieldsID="0f835025cb364d4683b4f688fb499511" ns2:_="" ns3:_="">
    <xsd:import namespace="378dde1d-f95b-480e-a2f8-2594b11a5a69"/>
    <xsd:import namespace="3435fdc1-bd18-4e81-ad4b-8ae7447910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dde1d-f95b-480e-a2f8-2594b11a5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fdc1-bd18-4e81-ad4b-8ae7447910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6B82B0-E076-4A6C-8C38-4E567A076BA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AD7ED1A-AD61-4949-9455-495310B786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2ADADA-61F5-46B6-8420-0D80FC780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dde1d-f95b-480e-a2f8-2594b11a5a69"/>
    <ds:schemaRef ds:uri="3435fdc1-bd18-4e81-ad4b-8ae7447910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24238</TotalTime>
  <Pages>0</Pages>
  <Words>3544</Words>
  <Characters>0</Characters>
  <Application>Microsoft Office PowerPoint</Application>
  <PresentationFormat>On-screen Show (4:3)</PresentationFormat>
  <Lines>0</Lines>
  <Paragraphs>528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Segoe UI Historic</vt:lpstr>
      <vt:lpstr>Segoe UI Light</vt:lpstr>
      <vt:lpstr>Segoe UI Semilight</vt:lpstr>
      <vt:lpstr>Tahoma</vt:lpstr>
      <vt:lpstr>Tahoma Bold</vt:lpstr>
      <vt:lpstr>Times New Roman</vt:lpstr>
      <vt:lpstr>coplin</vt:lpstr>
      <vt:lpstr>Office Theme</vt:lpstr>
      <vt:lpstr>Continental World 16x9</vt:lpstr>
      <vt:lpstr>“When you are faced with a situation, be like a dog. If you can’t play with it or eat it, piss on it and walk away.”  </vt:lpstr>
      <vt:lpstr>Class Agenda</vt:lpstr>
      <vt:lpstr>Module Regrade Instructions </vt:lpstr>
      <vt:lpstr>Final Community Service Form </vt:lpstr>
      <vt:lpstr>Extra Credit </vt:lpstr>
      <vt:lpstr>Competition Results</vt:lpstr>
      <vt:lpstr>Competition Points</vt:lpstr>
      <vt:lpstr>Module 5 Debriefing</vt:lpstr>
      <vt:lpstr>Exercise 9.1A</vt:lpstr>
      <vt:lpstr>Exercise 9.1A</vt:lpstr>
      <vt:lpstr>Exercise 9.2</vt:lpstr>
      <vt:lpstr>Exercise 9.2</vt:lpstr>
      <vt:lpstr>Exercise 9.3</vt:lpstr>
      <vt:lpstr>Exercise 9.3</vt:lpstr>
      <vt:lpstr>Exercise 9.3</vt:lpstr>
      <vt:lpstr>Exercise 9.3</vt:lpstr>
      <vt:lpstr>Exercise 9.3</vt:lpstr>
      <vt:lpstr>Exercise 9.3</vt:lpstr>
      <vt:lpstr>Exercise 9.3</vt:lpstr>
      <vt:lpstr>Exercise 9.3</vt:lpstr>
      <vt:lpstr>Exercise 9.3</vt:lpstr>
      <vt:lpstr>Exercise 9.3</vt:lpstr>
      <vt:lpstr>Exercise 9.4 A</vt:lpstr>
      <vt:lpstr>Exercise 9.4 A</vt:lpstr>
      <vt:lpstr>Exercise 9.4 B</vt:lpstr>
      <vt:lpstr>Exercise 9.4 B</vt:lpstr>
      <vt:lpstr>Things to remember…</vt:lpstr>
      <vt:lpstr>For Next Class…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PAF 101</dc:title>
  <dc:creator>Braden Lynk</dc:creator>
  <cp:lastModifiedBy>Chris Bezdedeanu</cp:lastModifiedBy>
  <cp:revision>285</cp:revision>
  <cp:lastPrinted>2017-04-17T16:20:53Z</cp:lastPrinted>
  <dcterms:modified xsi:type="dcterms:W3CDTF">2020-07-15T14:28:24Z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0x0101002780758EB9B75A459F9F5E4025C4C44D</vt:lpwstr>
  </property>
</Properties>
</file>