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60" r:id="rId1"/>
  </p:sldMasterIdLst>
  <p:notesMasterIdLst>
    <p:notesMasterId r:id="rId21"/>
  </p:notesMasterIdLst>
  <p:handoutMasterIdLst>
    <p:handoutMasterId r:id="rId22"/>
  </p:handoutMasterIdLst>
  <p:sldIdLst>
    <p:sldId id="431" r:id="rId2"/>
    <p:sldId id="432" r:id="rId3"/>
    <p:sldId id="434" r:id="rId4"/>
    <p:sldId id="435" r:id="rId5"/>
    <p:sldId id="429" r:id="rId6"/>
    <p:sldId id="406" r:id="rId7"/>
    <p:sldId id="407" r:id="rId8"/>
    <p:sldId id="408" r:id="rId9"/>
    <p:sldId id="409" r:id="rId10"/>
    <p:sldId id="410" r:id="rId11"/>
    <p:sldId id="430" r:id="rId12"/>
    <p:sldId id="399" r:id="rId13"/>
    <p:sldId id="369" r:id="rId14"/>
    <p:sldId id="413" r:id="rId15"/>
    <p:sldId id="414" r:id="rId16"/>
    <p:sldId id="372" r:id="rId17"/>
    <p:sldId id="389" r:id="rId18"/>
    <p:sldId id="375" r:id="rId19"/>
    <p:sldId id="433" r:id="rId20"/>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8" autoAdjust="0"/>
    <p:restoredTop sz="85597" autoAdjust="0"/>
  </p:normalViewPr>
  <p:slideViewPr>
    <p:cSldViewPr>
      <p:cViewPr varScale="1">
        <p:scale>
          <a:sx n="66" d="100"/>
          <a:sy n="66" d="100"/>
        </p:scale>
        <p:origin x="564" y="60"/>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208" y="10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vidwilliams\Downloads\Copy%20of%20Module%204%20Competition%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Historical, Baseline, and Benchmark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Sheet2!$A$2</c:f>
              <c:strCache>
                <c:ptCount val="1"/>
                <c:pt idx="0">
                  <c:v>Historical</c:v>
                </c:pt>
              </c:strCache>
            </c:strRef>
          </c:tx>
          <c:spPr>
            <a:ln w="28575" cap="rnd">
              <a:solidFill>
                <a:schemeClr val="accent1"/>
              </a:solidFill>
              <a:round/>
            </a:ln>
            <a:effectLst/>
          </c:spPr>
          <c:marker>
            <c:symbol val="none"/>
          </c:marker>
          <c:cat>
            <c:strRef>
              <c:f>Sheet2!$B$1:$H$1</c:f>
              <c:strCache>
                <c:ptCount val="7"/>
                <c:pt idx="0">
                  <c:v>2015-2016</c:v>
                </c:pt>
                <c:pt idx="1">
                  <c:v>2016-2017</c:v>
                </c:pt>
                <c:pt idx="2">
                  <c:v>2017-2018</c:v>
                </c:pt>
                <c:pt idx="3">
                  <c:v>2018-2019e</c:v>
                </c:pt>
                <c:pt idx="4">
                  <c:v>2019-2020f</c:v>
                </c:pt>
                <c:pt idx="5">
                  <c:v>2020-2021f</c:v>
                </c:pt>
                <c:pt idx="6">
                  <c:v>2021-2022f</c:v>
                </c:pt>
              </c:strCache>
            </c:strRef>
          </c:cat>
          <c:val>
            <c:numRef>
              <c:f>Sheet2!$B$2:$H$2</c:f>
              <c:numCache>
                <c:formatCode>0.0%</c:formatCode>
                <c:ptCount val="7"/>
                <c:pt idx="0">
                  <c:v>5.6000000000000001E-2</c:v>
                </c:pt>
                <c:pt idx="1">
                  <c:v>8.3000000000000004E-2</c:v>
                </c:pt>
                <c:pt idx="2">
                  <c:v>9.9000000000000005E-2</c:v>
                </c:pt>
                <c:pt idx="3">
                  <c:v>9.0999999999999998E-2</c:v>
                </c:pt>
              </c:numCache>
            </c:numRef>
          </c:val>
          <c:smooth val="0"/>
          <c:extLst>
            <c:ext xmlns:c16="http://schemas.microsoft.com/office/drawing/2014/chart" uri="{C3380CC4-5D6E-409C-BE32-E72D297353CC}">
              <c16:uniqueId val="{00000000-C590-DD40-A7B9-1DDE74B47966}"/>
            </c:ext>
          </c:extLst>
        </c:ser>
        <c:ser>
          <c:idx val="1"/>
          <c:order val="1"/>
          <c:tx>
            <c:strRef>
              <c:f>Sheet2!$A$3</c:f>
              <c:strCache>
                <c:ptCount val="1"/>
                <c:pt idx="0">
                  <c:v>Baseline</c:v>
                </c:pt>
              </c:strCache>
            </c:strRef>
          </c:tx>
          <c:spPr>
            <a:ln w="28575" cap="rnd">
              <a:solidFill>
                <a:schemeClr val="accent2"/>
              </a:solidFill>
              <a:round/>
            </a:ln>
            <a:effectLst/>
          </c:spPr>
          <c:marker>
            <c:symbol val="none"/>
          </c:marker>
          <c:cat>
            <c:strRef>
              <c:f>Sheet2!$B$1:$H$1</c:f>
              <c:strCache>
                <c:ptCount val="7"/>
                <c:pt idx="0">
                  <c:v>2015-2016</c:v>
                </c:pt>
                <c:pt idx="1">
                  <c:v>2016-2017</c:v>
                </c:pt>
                <c:pt idx="2">
                  <c:v>2017-2018</c:v>
                </c:pt>
                <c:pt idx="3">
                  <c:v>2018-2019e</c:v>
                </c:pt>
                <c:pt idx="4">
                  <c:v>2019-2020f</c:v>
                </c:pt>
                <c:pt idx="5">
                  <c:v>2020-2021f</c:v>
                </c:pt>
                <c:pt idx="6">
                  <c:v>2021-2022f</c:v>
                </c:pt>
              </c:strCache>
            </c:strRef>
          </c:cat>
          <c:val>
            <c:numRef>
              <c:f>Sheet2!$B$3:$H$3</c:f>
              <c:numCache>
                <c:formatCode>General</c:formatCode>
                <c:ptCount val="7"/>
                <c:pt idx="3" formatCode="0.0%">
                  <c:v>9.0999999999999998E-2</c:v>
                </c:pt>
                <c:pt idx="4" formatCode="0.0%">
                  <c:v>9.9000000000000005E-2</c:v>
                </c:pt>
                <c:pt idx="5" formatCode="0.0%">
                  <c:v>0.105</c:v>
                </c:pt>
                <c:pt idx="6" formatCode="0.0%">
                  <c:v>0.107</c:v>
                </c:pt>
              </c:numCache>
            </c:numRef>
          </c:val>
          <c:smooth val="0"/>
          <c:extLst>
            <c:ext xmlns:c16="http://schemas.microsoft.com/office/drawing/2014/chart" uri="{C3380CC4-5D6E-409C-BE32-E72D297353CC}">
              <c16:uniqueId val="{00000001-C590-DD40-A7B9-1DDE74B47966}"/>
            </c:ext>
          </c:extLst>
        </c:ser>
        <c:ser>
          <c:idx val="2"/>
          <c:order val="2"/>
          <c:tx>
            <c:strRef>
              <c:f>Sheet2!$A$4</c:f>
              <c:strCache>
                <c:ptCount val="1"/>
                <c:pt idx="0">
                  <c:v>Benchmark</c:v>
                </c:pt>
              </c:strCache>
            </c:strRef>
          </c:tx>
          <c:spPr>
            <a:ln w="28575" cap="rnd">
              <a:solidFill>
                <a:schemeClr val="accent4"/>
              </a:solidFill>
              <a:round/>
            </a:ln>
            <a:effectLst/>
          </c:spPr>
          <c:marker>
            <c:symbol val="none"/>
          </c:marker>
          <c:cat>
            <c:strRef>
              <c:f>Sheet2!$B$1:$H$1</c:f>
              <c:strCache>
                <c:ptCount val="7"/>
                <c:pt idx="0">
                  <c:v>2015-2016</c:v>
                </c:pt>
                <c:pt idx="1">
                  <c:v>2016-2017</c:v>
                </c:pt>
                <c:pt idx="2">
                  <c:v>2017-2018</c:v>
                </c:pt>
                <c:pt idx="3">
                  <c:v>2018-2019e</c:v>
                </c:pt>
                <c:pt idx="4">
                  <c:v>2019-2020f</c:v>
                </c:pt>
                <c:pt idx="5">
                  <c:v>2020-2021f</c:v>
                </c:pt>
                <c:pt idx="6">
                  <c:v>2021-2022f</c:v>
                </c:pt>
              </c:strCache>
            </c:strRef>
          </c:cat>
          <c:val>
            <c:numRef>
              <c:f>Sheet2!$B$4:$H$4</c:f>
              <c:numCache>
                <c:formatCode>General</c:formatCode>
                <c:ptCount val="7"/>
                <c:pt idx="3" formatCode="0.0%">
                  <c:v>9.0999999999999998E-2</c:v>
                </c:pt>
                <c:pt idx="4" formatCode="0.0%">
                  <c:v>7.4999999999999997E-2</c:v>
                </c:pt>
                <c:pt idx="5" formatCode="0.0%">
                  <c:v>5.5E-2</c:v>
                </c:pt>
                <c:pt idx="6" formatCode="0.0%">
                  <c:v>0</c:v>
                </c:pt>
              </c:numCache>
            </c:numRef>
          </c:val>
          <c:smooth val="0"/>
          <c:extLst>
            <c:ext xmlns:c16="http://schemas.microsoft.com/office/drawing/2014/chart" uri="{C3380CC4-5D6E-409C-BE32-E72D297353CC}">
              <c16:uniqueId val="{00000002-C590-DD40-A7B9-1DDE74B47966}"/>
            </c:ext>
          </c:extLst>
        </c:ser>
        <c:dLbls>
          <c:showLegendKey val="0"/>
          <c:showVal val="0"/>
          <c:showCatName val="0"/>
          <c:showSerName val="0"/>
          <c:showPercent val="0"/>
          <c:showBubbleSize val="0"/>
        </c:dLbls>
        <c:smooth val="0"/>
        <c:axId val="517003712"/>
        <c:axId val="517005024"/>
      </c:lineChart>
      <c:catAx>
        <c:axId val="5170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7005024"/>
        <c:crosses val="autoZero"/>
        <c:auto val="1"/>
        <c:lblAlgn val="ctr"/>
        <c:lblOffset val="100"/>
        <c:noMultiLvlLbl val="0"/>
      </c:catAx>
      <c:valAx>
        <c:axId val="517005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rgbClr val="DADADA"/>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7003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0763" tIns="45382" rIns="90763" bIns="45382"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0763" tIns="45382" rIns="90763" bIns="45382" rtlCol="0"/>
          <a:lstStyle>
            <a:lvl1pPr algn="r">
              <a:defRPr sz="1200"/>
            </a:lvl1pPr>
          </a:lstStyle>
          <a:p>
            <a:pPr>
              <a:defRPr/>
            </a:pPr>
            <a:fld id="{3BCBB9DC-4A2C-4D9C-9A5D-9EDF38F463CC}" type="datetimeFigureOut">
              <a:rPr lang="en-US"/>
              <a:pPr>
                <a:defRPr/>
              </a:pPr>
              <a:t>3/11/2020</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0763" tIns="45382" rIns="90763" bIns="4538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0763" tIns="45382" rIns="90763" bIns="45382" rtlCol="0" anchor="b"/>
          <a:lstStyle>
            <a:lvl1pPr algn="r">
              <a:defRPr sz="1200"/>
            </a:lvl1pPr>
          </a:lstStyle>
          <a:p>
            <a:pPr>
              <a:defRPr/>
            </a:pPr>
            <a:fld id="{C1262F53-53E9-4AFB-A78E-1DE2FAAB9A51}" type="slidenum">
              <a:rPr lang="en-US"/>
              <a:pPr>
                <a:defRPr/>
              </a:pPr>
              <a:t>‹#›</a:t>
            </a:fld>
            <a:endParaRPr lang="en-US"/>
          </a:p>
        </p:txBody>
      </p:sp>
    </p:spTree>
    <p:extLst>
      <p:ext uri="{BB962C8B-B14F-4D97-AF65-F5344CB8AC3E}">
        <p14:creationId xmlns:p14="http://schemas.microsoft.com/office/powerpoint/2010/main" val="246527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wrap="square" lIns="91803" tIns="45902" rIns="91803" bIns="45902" numCol="1" anchor="t" anchorCtr="0" compatLnSpc="1">
            <a:prstTxWarp prst="textNoShape">
              <a:avLst/>
            </a:prstTxWarp>
          </a:bodyPr>
          <a:lstStyle>
            <a:lvl1pPr eaLnBrk="1" hangingPunct="1">
              <a:defRPr sz="1200">
                <a:cs typeface="Arial" pitchFamily="34" charset="0"/>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wrap="square" lIns="91803" tIns="45902" rIns="91803" bIns="45902" numCol="1" anchor="t" anchorCtr="0" compatLnSpc="1">
            <a:prstTxWarp prst="textNoShape">
              <a:avLst/>
            </a:prstTxWarp>
          </a:bodyPr>
          <a:lstStyle>
            <a:lvl1pPr algn="r" eaLnBrk="1" hangingPunct="1">
              <a:defRPr sz="1200">
                <a:cs typeface="Arial" pitchFamily="34" charset="0"/>
              </a:defRPr>
            </a:lvl1pPr>
          </a:lstStyle>
          <a:p>
            <a:pPr>
              <a:defRPr/>
            </a:pPr>
            <a:fld id="{FE013CAE-8AF2-402C-8070-733EE77AE95C}" type="datetimeFigureOut">
              <a:rPr lang="en-US"/>
              <a:pPr>
                <a:defRPr/>
              </a:pPr>
              <a:t>3/11/2020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803" tIns="45902" rIns="91803" bIns="45902"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803" tIns="45902" rIns="91803" bIns="459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wrap="square" lIns="91803" tIns="45902" rIns="91803" bIns="45902" numCol="1" anchor="b" anchorCtr="0" compatLnSpc="1">
            <a:prstTxWarp prst="textNoShape">
              <a:avLst/>
            </a:prstTxWarp>
          </a:bodyPr>
          <a:lstStyle>
            <a:lvl1pPr eaLnBrk="1" hangingPunct="1">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1803" tIns="45902" rIns="91803" bIns="45902"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3C48D50F-48D1-4C9E-BE55-6C5A2AB03C37}" type="slidenum">
              <a:rPr lang="en-US"/>
              <a:pPr>
                <a:defRPr/>
              </a:pPr>
              <a:t>‹#›</a:t>
            </a:fld>
            <a:endParaRPr lang="en-US"/>
          </a:p>
        </p:txBody>
      </p:sp>
    </p:spTree>
    <p:extLst>
      <p:ext uri="{BB962C8B-B14F-4D97-AF65-F5344CB8AC3E}">
        <p14:creationId xmlns:p14="http://schemas.microsoft.com/office/powerpoint/2010/main" val="1691892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1FAD54-4296-42AA-ABE7-FB55F8B7D6E4}" type="slidenum">
              <a:rPr lang="en-US" altLang="en-US" smtClean="0"/>
              <a:pPr/>
              <a:t>1</a:t>
            </a:fld>
            <a:endParaRPr lang="en-US" altLang="en-US"/>
          </a:p>
        </p:txBody>
      </p:sp>
    </p:spTree>
    <p:extLst>
      <p:ext uri="{BB962C8B-B14F-4D97-AF65-F5344CB8AC3E}">
        <p14:creationId xmlns:p14="http://schemas.microsoft.com/office/powerpoint/2010/main" val="153479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281" y="4156075"/>
            <a:ext cx="6513512" cy="41560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Students must quotes from the guidelines on p. 101-102</a:t>
            </a:r>
            <a:endPar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endParaRPr>
          </a:p>
          <a:p>
            <a:r>
              <a:rPr lang="en-US" sz="1100" b="1" dirty="0">
                <a:solidFill>
                  <a:schemeClr val="tx1"/>
                </a:solidFill>
              </a:rPr>
              <a:t>Mistakes:</a:t>
            </a:r>
            <a:r>
              <a:rPr lang="en-US" sz="1100" b="1" baseline="0" dirty="0">
                <a:solidFill>
                  <a:schemeClr val="tx1"/>
                </a:solidFill>
              </a:rPr>
              <a:t> 3</a:t>
            </a:r>
            <a:endParaRPr lang="en-US" sz="1100" b="1"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1- </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Poor justification. unrealistic based on the historical baseline data, would not have such a significant decline in such a short period of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If you say, “It will drop a lot because it will change fast, you’re not telling me anything.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Should be</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 ”Pay </a:t>
            </a:r>
            <a:r>
              <a:rPr kumimoji="0" lang="en-US" altLang="en-US" sz="1100" b="0" i="0" u="none" strike="noStrike" kern="1200" cap="none" spc="0" normalizeH="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close attention to the baseline forecast” (</a:t>
            </a:r>
            <a:r>
              <a:rPr kumimoji="0" lang="en-US" altLang="en-US" sz="1100" b="0" i="0" u="none" strike="noStrike" kern="1200" cap="none" spc="0" normalizeH="0" noProof="0" dirty="0" err="1">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Coplin</a:t>
            </a:r>
            <a:r>
              <a:rPr kumimoji="0" lang="en-US" altLang="en-US" sz="1100" b="0" i="0" u="none" strike="noStrike" kern="1200" cap="none" spc="0" normalizeH="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 2017, p. 101).</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 T</a:t>
            </a:r>
            <a:r>
              <a:rPr kumimoji="0" lang="en-US" altLang="en-US" sz="1100" b="0" i="0" u="none" strike="noStrike" kern="1200" cap="none" spc="0" normalizeH="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he benchmark would not be very different because the dropout pattern was steadily getting worse.</a:t>
            </a:r>
            <a:endPar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2</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 </a:t>
            </a:r>
            <a:r>
              <a:rPr lang="en-US" altLang="en-US" sz="11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Forecast is incorrect. The benchmark should be an exact number.</a:t>
            </a:r>
            <a:r>
              <a:rPr lang="en-US" altLang="en-US" sz="11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Justification is slightly unrealistic, but otherwise takes into account other societal factors contributing to the problem like the cost of tuition, which is one of the 8.5 guidelines. </a:t>
            </a:r>
          </a:p>
          <a:p>
            <a:pPr lvl="0">
              <a:defRPr/>
            </a:pPr>
            <a:r>
              <a:rPr lang="en-US" altLang="en-US" sz="1100" b="1" dirty="0">
                <a:solidFill>
                  <a:schemeClr val="tx1"/>
                </a:solidFill>
                <a:latin typeface="Tahoma" panose="020B0604030504040204" pitchFamily="34" charset="0"/>
                <a:cs typeface="Tahoma" panose="020B0604030504040204" pitchFamily="34" charset="0"/>
              </a:rPr>
              <a:t>Should be</a:t>
            </a:r>
            <a:r>
              <a:rPr lang="en-US" altLang="en-US" sz="1100" b="0" dirty="0">
                <a:solidFill>
                  <a:schemeClr val="tx1"/>
                </a:solidFill>
                <a:latin typeface="Tahoma" panose="020B0604030504040204" pitchFamily="34" charset="0"/>
                <a:cs typeface="Tahoma" panose="020B0604030504040204" pitchFamily="34" charset="0"/>
              </a:rPr>
              <a:t>:</a:t>
            </a:r>
            <a:r>
              <a:rPr lang="en-US" altLang="en-US" sz="1100" b="0" baseline="0" dirty="0">
                <a:solidFill>
                  <a:schemeClr val="tx1"/>
                </a:solidFill>
                <a:latin typeface="Tahoma" panose="020B0604030504040204" pitchFamily="34" charset="0"/>
                <a:cs typeface="Tahoma" panose="020B0604030504040204" pitchFamily="34" charset="0"/>
              </a:rPr>
              <a:t> </a:t>
            </a:r>
            <a:r>
              <a:rPr lang="en-US" altLang="en-US" sz="1100" b="0" dirty="0">
                <a:solidFill>
                  <a:schemeClr val="tx1"/>
                </a:solidFill>
                <a:latin typeface="Tahoma" panose="020B0604030504040204" pitchFamily="34" charset="0"/>
                <a:cs typeface="Tahoma" panose="020B0604030504040204" pitchFamily="34" charset="0"/>
              </a:rPr>
              <a:t>“Estimate how strong government resources are in implementing the policy” (</a:t>
            </a:r>
            <a:r>
              <a:rPr lang="en-US" altLang="en-US" sz="1100" b="0" dirty="0" err="1">
                <a:solidFill>
                  <a:schemeClr val="tx1"/>
                </a:solidFill>
                <a:latin typeface="Tahoma" panose="020B0604030504040204" pitchFamily="34" charset="0"/>
                <a:cs typeface="Tahoma" panose="020B0604030504040204" pitchFamily="34" charset="0"/>
              </a:rPr>
              <a:t>Coplin</a:t>
            </a:r>
            <a:r>
              <a:rPr lang="en-US" altLang="en-US" sz="1100" b="0" dirty="0">
                <a:solidFill>
                  <a:schemeClr val="tx1"/>
                </a:solidFill>
                <a:latin typeface="Tahoma" panose="020B0604030504040204" pitchFamily="34" charset="0"/>
                <a:cs typeface="Tahoma" panose="020B0604030504040204" pitchFamily="34" charset="0"/>
              </a:rPr>
              <a:t>, 2017, p. 101). SU may not have enough money to give all eligible sophomores $2000 after a while, so the dropout rate will not be lowered drastically.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3</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 </a:t>
            </a:r>
            <a:r>
              <a:rPr lang="en-US" altLang="en-US" sz="11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Forecast is incorrect and unrealistic</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 Can never fully eradicate a problem like dropouts.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Should be: </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rPr>
              <a:t>The rate will be significantly lower by the third year because scholarship assistance will be widespread and fewer students will be unable to afford to stay in school. </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cs typeface="Tahoma" panose="020B0604030504040204" pitchFamily="34" charset="0"/>
              </a:rPr>
              <a:t>This is a ”powerful</a:t>
            </a:r>
            <a:r>
              <a:rPr kumimoji="0" lang="is-IS" altLang="en-US" sz="1100" b="0" i="0" u="none" strike="noStrike" kern="1200" cap="none" spc="0" normalizeH="0" baseline="0" noProof="0" dirty="0">
                <a:ln>
                  <a:noFill/>
                </a:ln>
                <a:solidFill>
                  <a:schemeClr val="tx1"/>
                </a:solidFill>
                <a:effectLst/>
                <a:uLnTx/>
                <a:uFillTx/>
                <a:latin typeface="Tahoma" panose="020B0604030504040204" pitchFamily="34" charset="0"/>
                <a:cs typeface="Tahoma" panose="020B0604030504040204" pitchFamily="34" charset="0"/>
              </a:rPr>
              <a:t>…factor contributing to the societal problem</a:t>
            </a:r>
            <a:r>
              <a:rPr lang="is-IS" altLang="en-US" sz="1100" b="0" dirty="0">
                <a:solidFill>
                  <a:schemeClr val="tx1"/>
                </a:solidFill>
                <a:latin typeface="Tahoma" panose="020B0604030504040204" pitchFamily="34" charset="0"/>
                <a:cs typeface="Tahoma" panose="020B0604030504040204" pitchFamily="34" charset="0"/>
              </a:rPr>
              <a:t>” (Coplin, 2017, p. 101).</a:t>
            </a:r>
            <a:r>
              <a:rPr kumimoji="0" lang="en-US" altLang="en-US" sz="1100" b="0" i="0" u="none" strike="noStrike" kern="1200" cap="none" spc="0" normalizeH="0" baseline="0" noProof="0" dirty="0">
                <a:ln>
                  <a:noFill/>
                </a:ln>
                <a:solidFill>
                  <a:schemeClr val="tx1"/>
                </a:solidFill>
                <a:effectLst/>
                <a:uLnTx/>
                <a:uFillTx/>
                <a:latin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chemeClr val="tx1"/>
              </a:solidFill>
              <a:effectLst/>
              <a:uLnTx/>
              <a:uFillTx/>
              <a:latin typeface="Tahoma" panose="020B0604030504040204" pitchFamily="34" charset="0"/>
              <a:ea typeface="ヒラギノ角ゴ Pro W3" pitchFamily="-84" charset="-128"/>
              <a:cs typeface="Tahoma" panose="020B0604030504040204" pitchFamily="34" charset="0"/>
            </a:endParaRPr>
          </a:p>
        </p:txBody>
      </p:sp>
      <p:graphicFrame>
        <p:nvGraphicFramePr>
          <p:cNvPr id="5" name="Table 4">
            <a:extLst>
              <a:ext uri="{FF2B5EF4-FFF2-40B4-BE49-F238E27FC236}">
                <a16:creationId xmlns:a16="http://schemas.microsoft.com/office/drawing/2014/main" id="{DD884C71-1B00-DB4A-BE50-6CE8630B1F0F}"/>
              </a:ext>
            </a:extLst>
          </p:cNvPr>
          <p:cNvGraphicFramePr>
            <a:graphicFrameLocks noGrp="1"/>
          </p:cNvGraphicFramePr>
          <p:nvPr>
            <p:extLst>
              <p:ext uri="{D42A27DB-BD31-4B8C-83A1-F6EECF244321}">
                <p14:modId xmlns:p14="http://schemas.microsoft.com/office/powerpoint/2010/main" val="1579356390"/>
              </p:ext>
            </p:extLst>
          </p:nvPr>
        </p:nvGraphicFramePr>
        <p:xfrm>
          <a:off x="411164" y="7906226"/>
          <a:ext cx="2590798" cy="1097280"/>
        </p:xfrm>
        <a:graphic>
          <a:graphicData uri="http://schemas.openxmlformats.org/drawingml/2006/table">
            <a:tbl>
              <a:tblPr firstRow="1" bandRow="1">
                <a:tableStyleId>{F5AB1C69-6EDB-4FF4-983F-18BD219EF322}</a:tableStyleId>
              </a:tblPr>
              <a:tblGrid>
                <a:gridCol w="832508">
                  <a:extLst>
                    <a:ext uri="{9D8B030D-6E8A-4147-A177-3AD203B41FA5}">
                      <a16:colId xmlns:a16="http://schemas.microsoft.com/office/drawing/2014/main" val="4026347048"/>
                    </a:ext>
                  </a:extLst>
                </a:gridCol>
                <a:gridCol w="879145">
                  <a:extLst>
                    <a:ext uri="{9D8B030D-6E8A-4147-A177-3AD203B41FA5}">
                      <a16:colId xmlns:a16="http://schemas.microsoft.com/office/drawing/2014/main" val="3779607477"/>
                    </a:ext>
                  </a:extLst>
                </a:gridCol>
                <a:gridCol w="879145">
                  <a:extLst>
                    <a:ext uri="{9D8B030D-6E8A-4147-A177-3AD203B41FA5}">
                      <a16:colId xmlns:a16="http://schemas.microsoft.com/office/drawing/2014/main" val="2517128888"/>
                    </a:ext>
                  </a:extLst>
                </a:gridCol>
              </a:tblGrid>
              <a:tr h="198726">
                <a:tc>
                  <a:txBody>
                    <a:bodyPr/>
                    <a:lstStyle/>
                    <a:p>
                      <a:r>
                        <a:rPr lang="en-US" sz="1200" dirty="0">
                          <a:solidFill>
                            <a:schemeClr val="tx1"/>
                          </a:solidFill>
                        </a:rPr>
                        <a:t>Group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Steal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4015230"/>
                  </a:ext>
                </a:extLst>
              </a:tr>
              <a:tr h="198726">
                <a:tc>
                  <a:txBody>
                    <a:bodyPr/>
                    <a:lstStyle/>
                    <a:p>
                      <a:r>
                        <a:rPr lang="en-US" sz="12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114223"/>
                  </a:ext>
                </a:extLst>
              </a:tr>
              <a:tr h="198726">
                <a:tc>
                  <a:txBody>
                    <a:bodyPr/>
                    <a:lstStyle/>
                    <a:p>
                      <a:r>
                        <a:rPr lang="en-US" sz="12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443128"/>
                  </a:ext>
                </a:extLst>
              </a:tr>
              <a:tr h="198726">
                <a:tc>
                  <a:txBody>
                    <a:bodyPr/>
                    <a:lstStyle/>
                    <a:p>
                      <a:r>
                        <a:rPr lang="en-US" sz="12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518805"/>
                  </a:ext>
                </a:extLst>
              </a:tr>
            </a:tbl>
          </a:graphicData>
        </a:graphic>
      </p:graphicFrame>
    </p:spTree>
    <p:extLst>
      <p:ext uri="{BB962C8B-B14F-4D97-AF65-F5344CB8AC3E}">
        <p14:creationId xmlns:p14="http://schemas.microsoft.com/office/powerpoint/2010/main" val="92780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48D50F-48D1-4C9E-BE55-6C5A2AB03C37}" type="slidenum">
              <a:rPr lang="en-US" smtClean="0"/>
              <a:pPr>
                <a:defRPr/>
              </a:pPr>
              <a:t>12</a:t>
            </a:fld>
            <a:endParaRPr lang="en-US"/>
          </a:p>
        </p:txBody>
      </p:sp>
    </p:spTree>
    <p:extLst>
      <p:ext uri="{BB962C8B-B14F-4D97-AF65-F5344CB8AC3E}">
        <p14:creationId xmlns:p14="http://schemas.microsoft.com/office/powerpoint/2010/main" val="189087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Make sure you get the first group to explain that you are not a player, and bait them into suggesting the Chancellor.</a:t>
            </a:r>
          </a:p>
          <a:p>
            <a:r>
              <a:rPr lang="en-US" sz="1400" b="1" dirty="0"/>
              <a:t>Mistakes:</a:t>
            </a:r>
            <a:r>
              <a:rPr lang="en-US" sz="1400" b="1" baseline="0" dirty="0"/>
              <a:t> 3</a:t>
            </a:r>
            <a:endParaRPr lang="en-US" sz="14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solidFill>
                  <a:srgbClr val="FF0000"/>
                </a:solidFill>
                <a:cs typeface="Tahoma" panose="020B0604030504040204" pitchFamily="34" charset="0"/>
              </a:rPr>
              <a:t>Mistake 1:</a:t>
            </a:r>
            <a:r>
              <a:rPr lang="en-US" altLang="en-US" sz="1400" b="1" baseline="0" dirty="0">
                <a:solidFill>
                  <a:srgbClr val="FF0000"/>
                </a:solidFill>
                <a:cs typeface="Tahoma" panose="020B0604030504040204" pitchFamily="34" charset="0"/>
              </a:rPr>
              <a:t> </a:t>
            </a:r>
            <a:r>
              <a:rPr lang="en-US" altLang="en-US" sz="1400" b="0" baseline="0" dirty="0">
                <a:solidFill>
                  <a:srgbClr val="FF0000"/>
                </a:solidFill>
                <a:cs typeface="Tahoma" panose="020B0604030504040204" pitchFamily="34" charset="0"/>
              </a:rPr>
              <a:t>Missing organization</a:t>
            </a:r>
            <a:r>
              <a:rPr lang="en-US" altLang="en-US" sz="1400" dirty="0">
                <a:solidFill>
                  <a:srgbClr val="FF0000"/>
                </a:solidFill>
                <a:cs typeface="Tahoma" panose="020B0604030504040204" pitchFamily="34" charset="0"/>
              </a:rPr>
              <a:t>. Should be: Kent Syverud, Syracuse University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a:solidFill>
                <a:srgbClr val="FF0000"/>
              </a:solidFill>
              <a:cs typeface="Tahoma" panose="020B0604030504040204" pitchFamily="34" charset="0"/>
            </a:endParaRPr>
          </a:p>
          <a:p>
            <a:r>
              <a:rPr lang="en-US" altLang="en-US" sz="1400" b="1" dirty="0">
                <a:solidFill>
                  <a:srgbClr val="FF0000"/>
                </a:solidFill>
                <a:cs typeface="Tahoma" panose="020B0604030504040204" pitchFamily="34" charset="0"/>
              </a:rPr>
              <a:t>Mistake 2: </a:t>
            </a:r>
            <a:r>
              <a:rPr lang="en-US" altLang="en-US" sz="1400" b="0" dirty="0">
                <a:solidFill>
                  <a:srgbClr val="FF0000"/>
                </a:solidFill>
                <a:cs typeface="Tahoma" panose="020B0604030504040204" pitchFamily="34" charset="0"/>
              </a:rPr>
              <a:t>Incorrect</a:t>
            </a:r>
            <a:r>
              <a:rPr lang="en-US" altLang="en-US" sz="1400" b="0" baseline="0" dirty="0">
                <a:solidFill>
                  <a:srgbClr val="FF0000"/>
                </a:solidFill>
                <a:cs typeface="Tahoma" panose="020B0604030504040204" pitchFamily="34" charset="0"/>
              </a:rPr>
              <a:t> title. </a:t>
            </a:r>
            <a:r>
              <a:rPr lang="en-US" altLang="en-US" sz="1400" dirty="0">
                <a:solidFill>
                  <a:srgbClr val="FF0000"/>
                </a:solidFill>
                <a:cs typeface="Tahoma" panose="020B0604030504040204" pitchFamily="34" charset="0"/>
              </a:rPr>
              <a:t>Title</a:t>
            </a:r>
            <a:r>
              <a:rPr lang="en-US" altLang="en-US" sz="1400" baseline="0" dirty="0">
                <a:solidFill>
                  <a:srgbClr val="FF0000"/>
                </a:solidFill>
                <a:cs typeface="Tahoma" panose="020B0604030504040204" pitchFamily="34" charset="0"/>
              </a:rPr>
              <a:t> </a:t>
            </a:r>
            <a:r>
              <a:rPr lang="en-US" altLang="en-US" sz="1400" dirty="0">
                <a:solidFill>
                  <a:srgbClr val="FF0000"/>
                </a:solidFill>
                <a:cs typeface="Tahoma" panose="020B0604030504040204" pitchFamily="34" charset="0"/>
              </a:rPr>
              <a:t>should be Chancellor of Syracuse University</a:t>
            </a:r>
          </a:p>
          <a:p>
            <a:endParaRPr lang="en-US" sz="14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solidFill>
                  <a:srgbClr val="FF0000"/>
                </a:solidFill>
                <a:cs typeface="Tahoma" panose="020B0604030504040204" pitchFamily="34" charset="0"/>
              </a:rPr>
              <a:t>Mistake 3: </a:t>
            </a:r>
            <a:r>
              <a:rPr lang="en-US" altLang="en-US" sz="1400" b="0" dirty="0">
                <a:solidFill>
                  <a:srgbClr val="FF0000"/>
                </a:solidFill>
                <a:cs typeface="Tahoma" panose="020B0604030504040204" pitchFamily="34" charset="0"/>
              </a:rPr>
              <a:t>Poor</a:t>
            </a:r>
            <a:r>
              <a:rPr lang="en-US" altLang="en-US" sz="1400" b="0" baseline="0" dirty="0">
                <a:solidFill>
                  <a:srgbClr val="FF0000"/>
                </a:solidFill>
                <a:cs typeface="Tahoma" panose="020B0604030504040204" pitchFamily="34" charset="0"/>
              </a:rPr>
              <a:t> justification. </a:t>
            </a:r>
            <a:r>
              <a:rPr lang="en-US" altLang="en-US" sz="1400" dirty="0">
                <a:solidFill>
                  <a:srgbClr val="FF0000"/>
                </a:solidFill>
                <a:cs typeface="Tahoma" panose="020B0604030504040204" pitchFamily="34" charset="0"/>
              </a:rPr>
              <a:t>A reason for Syverud would be that he has direct impact on the decisions made by the Board of Trustees who are responsible for the fiscal policies at Syracuse University.</a:t>
            </a:r>
          </a:p>
          <a:p>
            <a:endParaRPr lang="en-US" dirty="0"/>
          </a:p>
        </p:txBody>
      </p:sp>
      <p:sp>
        <p:nvSpPr>
          <p:cNvPr id="4" name="Slide Number Placeholder 3"/>
          <p:cNvSpPr>
            <a:spLocks noGrp="1"/>
          </p:cNvSpPr>
          <p:nvPr>
            <p:ph type="sldNum" sz="quarter" idx="10"/>
          </p:nvPr>
        </p:nvSpPr>
        <p:spPr/>
        <p:txBody>
          <a:bodyPr/>
          <a:lstStyle/>
          <a:p>
            <a:pPr>
              <a:defRPr/>
            </a:pPr>
            <a:fld id="{3C48D50F-48D1-4C9E-BE55-6C5A2AB03C37}" type="slidenum">
              <a:rPr lang="en-US" smtClean="0"/>
              <a:pPr>
                <a:defRPr/>
              </a:pPr>
              <a:t>13</a:t>
            </a:fld>
            <a:endParaRPr lang="en-US"/>
          </a:p>
        </p:txBody>
      </p:sp>
      <p:graphicFrame>
        <p:nvGraphicFramePr>
          <p:cNvPr id="5" name="Table 4">
            <a:extLst>
              <a:ext uri="{FF2B5EF4-FFF2-40B4-BE49-F238E27FC236}">
                <a16:creationId xmlns:a16="http://schemas.microsoft.com/office/drawing/2014/main" id="{8E8DBF14-03BD-D344-9F81-23AD681CA0FF}"/>
              </a:ext>
            </a:extLst>
          </p:cNvPr>
          <p:cNvGraphicFramePr>
            <a:graphicFrameLocks noGrp="1"/>
          </p:cNvGraphicFramePr>
          <p:nvPr>
            <p:extLst>
              <p:ext uri="{D42A27DB-BD31-4B8C-83A1-F6EECF244321}">
                <p14:modId xmlns:p14="http://schemas.microsoft.com/office/powerpoint/2010/main" val="1579356390"/>
              </p:ext>
            </p:extLst>
          </p:nvPr>
        </p:nvGraphicFramePr>
        <p:xfrm>
          <a:off x="449264" y="7683182"/>
          <a:ext cx="2590798" cy="1097280"/>
        </p:xfrm>
        <a:graphic>
          <a:graphicData uri="http://schemas.openxmlformats.org/drawingml/2006/table">
            <a:tbl>
              <a:tblPr firstRow="1" bandRow="1">
                <a:tableStyleId>{F5AB1C69-6EDB-4FF4-983F-18BD219EF322}</a:tableStyleId>
              </a:tblPr>
              <a:tblGrid>
                <a:gridCol w="832508">
                  <a:extLst>
                    <a:ext uri="{9D8B030D-6E8A-4147-A177-3AD203B41FA5}">
                      <a16:colId xmlns:a16="http://schemas.microsoft.com/office/drawing/2014/main" val="4026347048"/>
                    </a:ext>
                  </a:extLst>
                </a:gridCol>
                <a:gridCol w="879145">
                  <a:extLst>
                    <a:ext uri="{9D8B030D-6E8A-4147-A177-3AD203B41FA5}">
                      <a16:colId xmlns:a16="http://schemas.microsoft.com/office/drawing/2014/main" val="3779607477"/>
                    </a:ext>
                  </a:extLst>
                </a:gridCol>
                <a:gridCol w="879145">
                  <a:extLst>
                    <a:ext uri="{9D8B030D-6E8A-4147-A177-3AD203B41FA5}">
                      <a16:colId xmlns:a16="http://schemas.microsoft.com/office/drawing/2014/main" val="2517128888"/>
                    </a:ext>
                  </a:extLst>
                </a:gridCol>
              </a:tblGrid>
              <a:tr h="198726">
                <a:tc>
                  <a:txBody>
                    <a:bodyPr/>
                    <a:lstStyle/>
                    <a:p>
                      <a:r>
                        <a:rPr lang="en-US" sz="1200" dirty="0">
                          <a:solidFill>
                            <a:schemeClr val="tx1"/>
                          </a:solidFill>
                        </a:rPr>
                        <a:t>Group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Steal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4015230"/>
                  </a:ext>
                </a:extLst>
              </a:tr>
              <a:tr h="198726">
                <a:tc>
                  <a:txBody>
                    <a:bodyPr/>
                    <a:lstStyle/>
                    <a:p>
                      <a:r>
                        <a:rPr lang="en-US" sz="12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114223"/>
                  </a:ext>
                </a:extLst>
              </a:tr>
              <a:tr h="198726">
                <a:tc>
                  <a:txBody>
                    <a:bodyPr/>
                    <a:lstStyle/>
                    <a:p>
                      <a:r>
                        <a:rPr lang="en-US" sz="12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443128"/>
                  </a:ext>
                </a:extLst>
              </a:tr>
              <a:tr h="198726">
                <a:tc>
                  <a:txBody>
                    <a:bodyPr/>
                    <a:lstStyle/>
                    <a:p>
                      <a:r>
                        <a:rPr lang="en-US" sz="12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518805"/>
                  </a:ext>
                </a:extLst>
              </a:tr>
            </a:tbl>
          </a:graphicData>
        </a:graphic>
      </p:graphicFrame>
    </p:spTree>
    <p:extLst>
      <p:ext uri="{BB962C8B-B14F-4D97-AF65-F5344CB8AC3E}">
        <p14:creationId xmlns:p14="http://schemas.microsoft.com/office/powerpoint/2010/main" val="376464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a:solidFill>
                  <a:srgbClr val="FF0000"/>
                </a:solidFill>
              </a:rPr>
              <a:t>Mistakes:</a:t>
            </a:r>
          </a:p>
          <a:p>
            <a:pPr marL="342900" indent="-342900">
              <a:buAutoNum type="arabicPeriod"/>
            </a:pPr>
            <a:r>
              <a:rPr lang="en-US" sz="1600" dirty="0">
                <a:solidFill>
                  <a:srgbClr val="FF0000"/>
                </a:solidFill>
              </a:rPr>
              <a:t>Incorrect title</a:t>
            </a:r>
          </a:p>
          <a:p>
            <a:pPr marL="342900" indent="-342900">
              <a:buAutoNum type="arabicPeriod"/>
            </a:pPr>
            <a:r>
              <a:rPr lang="en-US" sz="1600" dirty="0">
                <a:solidFill>
                  <a:srgbClr val="FF0000"/>
                </a:solidFill>
              </a:rPr>
              <a:t>Data labels missing</a:t>
            </a:r>
          </a:p>
          <a:p>
            <a:pPr marL="342900" indent="-342900">
              <a:buAutoNum type="arabicPeriod"/>
            </a:pPr>
            <a:r>
              <a:rPr lang="en-US" sz="1600" dirty="0">
                <a:solidFill>
                  <a:srgbClr val="FF0000"/>
                </a:solidFill>
              </a:rPr>
              <a:t>Incorrect y-axis title</a:t>
            </a:r>
          </a:p>
          <a:p>
            <a:pPr marL="342900" indent="-342900">
              <a:buAutoNum type="arabicPeriod"/>
            </a:pPr>
            <a:r>
              <a:rPr lang="en-US" sz="1600" dirty="0">
                <a:solidFill>
                  <a:srgbClr val="FF0000"/>
                </a:solidFill>
              </a:rPr>
              <a:t>Legend missing</a:t>
            </a:r>
          </a:p>
          <a:p>
            <a:pPr marL="342900" indent="-342900">
              <a:buAutoNum type="arabicPeriod"/>
            </a:pPr>
            <a:r>
              <a:rPr lang="en-US" sz="1600" dirty="0">
                <a:solidFill>
                  <a:srgbClr val="FF0000"/>
                </a:solidFill>
              </a:rPr>
              <a:t>Lines</a:t>
            </a:r>
            <a:r>
              <a:rPr lang="en-US" sz="1600" baseline="0" dirty="0">
                <a:solidFill>
                  <a:srgbClr val="FF0000"/>
                </a:solidFill>
              </a:rPr>
              <a:t> s</a:t>
            </a:r>
            <a:r>
              <a:rPr lang="en-US" sz="1600" dirty="0">
                <a:solidFill>
                  <a:srgbClr val="FF0000"/>
                </a:solidFill>
              </a:rPr>
              <a:t>hould be all black,</a:t>
            </a:r>
            <a:r>
              <a:rPr lang="en-US" sz="1600" baseline="0" dirty="0">
                <a:solidFill>
                  <a:srgbClr val="FF0000"/>
                </a:solidFill>
              </a:rPr>
              <a:t> no color</a:t>
            </a:r>
            <a:endParaRPr lang="en-US" sz="1600" dirty="0">
              <a:solidFill>
                <a:srgbClr val="FF0000"/>
              </a:solidFill>
            </a:endParaRPr>
          </a:p>
          <a:p>
            <a:pPr marL="342900" indent="-342900">
              <a:buAutoNum type="arabicPeriod"/>
            </a:pPr>
            <a:r>
              <a:rPr lang="en-US" sz="1600" dirty="0">
                <a:solidFill>
                  <a:srgbClr val="FF0000"/>
                </a:solidFill>
              </a:rPr>
              <a:t>Lines must be distinguished by different dashes</a:t>
            </a:r>
          </a:p>
          <a:p>
            <a:pPr marL="342900" indent="-342900">
              <a:buAutoNum type="arabicPeriod"/>
            </a:pPr>
            <a:r>
              <a:rPr lang="en-US" sz="1600" dirty="0">
                <a:solidFill>
                  <a:srgbClr val="FF0000"/>
                </a:solidFill>
              </a:rPr>
              <a:t>Font should be TNR 12 </a:t>
            </a:r>
            <a:r>
              <a:rPr lang="en-US" sz="1600" dirty="0" err="1">
                <a:solidFill>
                  <a:srgbClr val="FF0000"/>
                </a:solidFill>
              </a:rPr>
              <a:t>pt</a:t>
            </a:r>
            <a:endParaRPr lang="en-US" sz="1600" dirty="0">
              <a:solidFill>
                <a:srgbClr val="FF0000"/>
              </a:solidFill>
            </a:endParaRPr>
          </a:p>
          <a:p>
            <a:pPr marL="342900" indent="-342900">
              <a:buAutoNum type="arabicPeriod"/>
            </a:pPr>
            <a:r>
              <a:rPr lang="en-US" sz="1600" dirty="0">
                <a:solidFill>
                  <a:srgbClr val="FF0000"/>
                </a:solidFill>
              </a:rPr>
              <a:t>Need source</a:t>
            </a:r>
          </a:p>
          <a:p>
            <a:pPr marL="342900" indent="-342900">
              <a:buAutoNum type="arabicPeriod"/>
            </a:pPr>
            <a:r>
              <a:rPr lang="en-US" sz="1600" dirty="0">
                <a:solidFill>
                  <a:srgbClr val="FF0000"/>
                </a:solidFill>
              </a:rPr>
              <a:t>Must indicate which years are estimated (e) and forecasted (f)</a:t>
            </a:r>
          </a:p>
          <a:p>
            <a:pPr marL="342900" indent="-342900">
              <a:buAutoNum type="arabicPeriod"/>
            </a:pPr>
            <a:r>
              <a:rPr lang="en-US" sz="1600" dirty="0">
                <a:solidFill>
                  <a:srgbClr val="FF0000"/>
                </a:solidFill>
              </a:rPr>
              <a:t>Should</a:t>
            </a:r>
            <a:r>
              <a:rPr lang="en-US" sz="1600" baseline="0" dirty="0">
                <a:solidFill>
                  <a:srgbClr val="FF0000"/>
                </a:solidFill>
              </a:rPr>
              <a:t> not have gridlines</a:t>
            </a:r>
            <a:endParaRPr lang="en-US" sz="1600" dirty="0">
              <a:solidFill>
                <a:srgbClr val="FF0000"/>
              </a:solidFill>
            </a:endParaRPr>
          </a:p>
          <a:p>
            <a:pPr marL="342900" indent="-342900">
              <a:buAutoNum type="arabicPeriod"/>
            </a:pPr>
            <a:r>
              <a:rPr lang="en-US" sz="1600" dirty="0">
                <a:solidFill>
                  <a:srgbClr val="FF0000"/>
                </a:solidFill>
              </a:rPr>
              <a:t>Benchmark is unrealistic</a:t>
            </a:r>
            <a:r>
              <a:rPr lang="en-US" sz="1600" baseline="0" dirty="0">
                <a:solidFill>
                  <a:srgbClr val="FF0000"/>
                </a:solidFill>
              </a:rPr>
              <a:t> because the decrease is too large and fast</a:t>
            </a:r>
            <a:endParaRPr lang="en-US" sz="1600" dirty="0">
              <a:solidFill>
                <a:srgbClr val="FF0000"/>
              </a:solidFill>
            </a:endParaRPr>
          </a:p>
        </p:txBody>
      </p:sp>
    </p:spTree>
    <p:extLst>
      <p:ext uri="{BB962C8B-B14F-4D97-AF65-F5344CB8AC3E}">
        <p14:creationId xmlns:p14="http://schemas.microsoft.com/office/powerpoint/2010/main" val="369586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695326" y="4387850"/>
            <a:ext cx="3160712"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solidFill>
                  <a:srgbClr val="FF0000"/>
                </a:solidFill>
              </a:rPr>
              <a:t>Mistakes: 12</a:t>
            </a:r>
          </a:p>
          <a:p>
            <a:pPr marL="342900" indent="-342900">
              <a:buAutoNum type="arabicPeriod"/>
            </a:pPr>
            <a:r>
              <a:rPr lang="en-US" sz="1400" dirty="0">
                <a:solidFill>
                  <a:srgbClr val="FF0000"/>
                </a:solidFill>
              </a:rPr>
              <a:t>Incorrect title</a:t>
            </a:r>
          </a:p>
          <a:p>
            <a:pPr marL="342900" indent="-342900">
              <a:buAutoNum type="arabicPeriod"/>
            </a:pPr>
            <a:r>
              <a:rPr lang="en-US" sz="1400" dirty="0">
                <a:solidFill>
                  <a:srgbClr val="FF0000"/>
                </a:solidFill>
              </a:rPr>
              <a:t>Data labels missing</a:t>
            </a:r>
          </a:p>
          <a:p>
            <a:pPr marL="342900" indent="-342900">
              <a:buAutoNum type="arabicPeriod"/>
            </a:pPr>
            <a:r>
              <a:rPr lang="en-US" sz="1400" dirty="0">
                <a:solidFill>
                  <a:srgbClr val="FF0000"/>
                </a:solidFill>
              </a:rPr>
              <a:t>Missing x and y-axis title</a:t>
            </a:r>
          </a:p>
          <a:p>
            <a:pPr marL="342900" indent="-342900">
              <a:buAutoNum type="arabicPeriod"/>
            </a:pPr>
            <a:r>
              <a:rPr lang="en-US" sz="1400" dirty="0">
                <a:solidFill>
                  <a:srgbClr val="FF0000"/>
                </a:solidFill>
              </a:rPr>
              <a:t>Legend missing</a:t>
            </a:r>
          </a:p>
          <a:p>
            <a:pPr marL="342900" indent="-342900">
              <a:buAutoNum type="arabicPeriod"/>
            </a:pPr>
            <a:r>
              <a:rPr lang="en-US" sz="1400" dirty="0">
                <a:solidFill>
                  <a:srgbClr val="FF0000"/>
                </a:solidFill>
              </a:rPr>
              <a:t>Lines should be black, no color</a:t>
            </a:r>
          </a:p>
          <a:p>
            <a:pPr marL="342900" indent="-342900">
              <a:buAutoNum type="arabicPeriod"/>
            </a:pPr>
            <a:r>
              <a:rPr lang="en-US" sz="1400" dirty="0">
                <a:solidFill>
                  <a:srgbClr val="FF0000"/>
                </a:solidFill>
              </a:rPr>
              <a:t>Lines must be distinguished by different dashes</a:t>
            </a:r>
          </a:p>
          <a:p>
            <a:pPr marL="342900" indent="-342900">
              <a:buAutoNum type="arabicPeriod"/>
            </a:pPr>
            <a:r>
              <a:rPr lang="en-US" sz="1400" dirty="0">
                <a:solidFill>
                  <a:srgbClr val="FF0000"/>
                </a:solidFill>
              </a:rPr>
              <a:t>Font should be TNR 12 pt.</a:t>
            </a:r>
          </a:p>
          <a:p>
            <a:pPr marL="342900" indent="-342900">
              <a:buAutoNum type="arabicPeriod"/>
            </a:pPr>
            <a:r>
              <a:rPr lang="en-US" sz="1400" dirty="0">
                <a:solidFill>
                  <a:srgbClr val="FF0000"/>
                </a:solidFill>
              </a:rPr>
              <a:t>Need source</a:t>
            </a:r>
          </a:p>
          <a:p>
            <a:pPr marL="342900" indent="-342900">
              <a:buAutoNum type="arabicPeriod"/>
            </a:pPr>
            <a:r>
              <a:rPr lang="en-US" sz="1400" dirty="0">
                <a:solidFill>
                  <a:srgbClr val="FF0000"/>
                </a:solidFill>
              </a:rPr>
              <a:t>Incorrect academic years</a:t>
            </a:r>
          </a:p>
          <a:p>
            <a:pPr marL="342900" indent="-342900">
              <a:buAutoNum type="arabicPeriod"/>
            </a:pPr>
            <a:r>
              <a:rPr lang="en-US" sz="1400" dirty="0">
                <a:solidFill>
                  <a:srgbClr val="FF0000"/>
                </a:solidFill>
              </a:rPr>
              <a:t>Should not have gridlines</a:t>
            </a:r>
          </a:p>
          <a:p>
            <a:pPr marL="342900" indent="-342900">
              <a:buAutoNum type="arabicPeriod"/>
            </a:pPr>
            <a:r>
              <a:rPr lang="en-US" sz="1400" dirty="0">
                <a:solidFill>
                  <a:srgbClr val="FF0000"/>
                </a:solidFill>
              </a:rPr>
              <a:t>Tick marks missing</a:t>
            </a:r>
          </a:p>
          <a:p>
            <a:pPr marL="342900" indent="-342900">
              <a:buAutoNum type="arabicPeriod"/>
            </a:pPr>
            <a:r>
              <a:rPr lang="en-US" sz="1400" dirty="0">
                <a:solidFill>
                  <a:srgbClr val="FF0000"/>
                </a:solidFill>
              </a:rPr>
              <a:t>Use black ink for labels</a:t>
            </a:r>
          </a:p>
          <a:p>
            <a:endParaRPr lang="en-US" altLang="en-US" b="1" dirty="0">
              <a:ea typeface="ヒラギノ角ゴ Pro W3" pitchFamily="-84" charset="-128"/>
              <a:cs typeface="ヒラギノ角ゴ Pro W3" pitchFamily="-84" charset="-128"/>
            </a:endParaRPr>
          </a:p>
        </p:txBody>
      </p:sp>
      <p:graphicFrame>
        <p:nvGraphicFramePr>
          <p:cNvPr id="4" name="Table 3">
            <a:extLst>
              <a:ext uri="{FF2B5EF4-FFF2-40B4-BE49-F238E27FC236}">
                <a16:creationId xmlns:a16="http://schemas.microsoft.com/office/drawing/2014/main" id="{0FD56AA6-C927-C54C-AC2F-14F90953F9D9}"/>
              </a:ext>
            </a:extLst>
          </p:cNvPr>
          <p:cNvGraphicFramePr>
            <a:graphicFrameLocks noGrp="1"/>
          </p:cNvGraphicFramePr>
          <p:nvPr>
            <p:extLst>
              <p:ext uri="{D42A27DB-BD31-4B8C-83A1-F6EECF244321}">
                <p14:modId xmlns:p14="http://schemas.microsoft.com/office/powerpoint/2010/main" val="3722486025"/>
              </p:ext>
            </p:extLst>
          </p:nvPr>
        </p:nvGraphicFramePr>
        <p:xfrm>
          <a:off x="4084637" y="5303837"/>
          <a:ext cx="2590798" cy="3661236"/>
        </p:xfrm>
        <a:graphic>
          <a:graphicData uri="http://schemas.openxmlformats.org/drawingml/2006/table">
            <a:tbl>
              <a:tblPr firstRow="1" bandRow="1">
                <a:tableStyleId>{F5AB1C69-6EDB-4FF4-983F-18BD219EF322}</a:tableStyleId>
              </a:tblPr>
              <a:tblGrid>
                <a:gridCol w="832508">
                  <a:extLst>
                    <a:ext uri="{9D8B030D-6E8A-4147-A177-3AD203B41FA5}">
                      <a16:colId xmlns:a16="http://schemas.microsoft.com/office/drawing/2014/main" val="4026347048"/>
                    </a:ext>
                  </a:extLst>
                </a:gridCol>
                <a:gridCol w="879145">
                  <a:extLst>
                    <a:ext uri="{9D8B030D-6E8A-4147-A177-3AD203B41FA5}">
                      <a16:colId xmlns:a16="http://schemas.microsoft.com/office/drawing/2014/main" val="3779607477"/>
                    </a:ext>
                  </a:extLst>
                </a:gridCol>
                <a:gridCol w="879145">
                  <a:extLst>
                    <a:ext uri="{9D8B030D-6E8A-4147-A177-3AD203B41FA5}">
                      <a16:colId xmlns:a16="http://schemas.microsoft.com/office/drawing/2014/main" val="2517128888"/>
                    </a:ext>
                  </a:extLst>
                </a:gridCol>
              </a:tblGrid>
              <a:tr h="198726">
                <a:tc>
                  <a:txBody>
                    <a:bodyPr/>
                    <a:lstStyle/>
                    <a:p>
                      <a:r>
                        <a:rPr lang="en-US" sz="1200" dirty="0">
                          <a:solidFill>
                            <a:schemeClr val="tx1"/>
                          </a:solidFill>
                        </a:rPr>
                        <a:t>Group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Steal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4015230"/>
                  </a:ext>
                </a:extLst>
              </a:tr>
              <a:tr h="198726">
                <a:tc>
                  <a:txBody>
                    <a:bodyPr/>
                    <a:lstStyle/>
                    <a:p>
                      <a:r>
                        <a:rPr lang="en-US" sz="12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114223"/>
                  </a:ext>
                </a:extLst>
              </a:tr>
              <a:tr h="198726">
                <a:tc>
                  <a:txBody>
                    <a:bodyPr/>
                    <a:lstStyle/>
                    <a:p>
                      <a:r>
                        <a:rPr lang="en-US" sz="12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443128"/>
                  </a:ext>
                </a:extLst>
              </a:tr>
              <a:tr h="198726">
                <a:tc>
                  <a:txBody>
                    <a:bodyPr/>
                    <a:lstStyle/>
                    <a:p>
                      <a:r>
                        <a:rPr lang="en-US" sz="12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518805"/>
                  </a:ext>
                </a:extLst>
              </a:tr>
              <a:tr h="198726">
                <a:tc>
                  <a:txBody>
                    <a:bodyPr/>
                    <a:lstStyle/>
                    <a:p>
                      <a:r>
                        <a:rPr lang="en-US" sz="12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9889347"/>
                  </a:ext>
                </a:extLst>
              </a:tr>
              <a:tr h="198726">
                <a:tc>
                  <a:txBody>
                    <a:bodyPr/>
                    <a:lstStyle/>
                    <a:p>
                      <a:r>
                        <a:rPr lang="en-US" sz="120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4723536"/>
                  </a:ext>
                </a:extLst>
              </a:tr>
              <a:tr h="198726">
                <a:tc>
                  <a:txBody>
                    <a:bodyPr/>
                    <a:lstStyle/>
                    <a:p>
                      <a:r>
                        <a:rPr lang="en-US" sz="12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330952"/>
                  </a:ext>
                </a:extLst>
              </a:tr>
              <a:tr h="290166">
                <a:tc>
                  <a:txBody>
                    <a:bodyPr/>
                    <a:lstStyle/>
                    <a:p>
                      <a:r>
                        <a:rPr lang="en-US" sz="12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7952801"/>
                  </a:ext>
                </a:extLst>
              </a:tr>
              <a:tr h="290166">
                <a:tc>
                  <a:txBody>
                    <a:bodyPr/>
                    <a:lstStyle/>
                    <a:p>
                      <a:r>
                        <a:rPr lang="en-US" sz="12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4255797"/>
                  </a:ext>
                </a:extLst>
              </a:tr>
              <a:tr h="290166">
                <a:tc>
                  <a:txBody>
                    <a:bodyPr/>
                    <a:lstStyle/>
                    <a:p>
                      <a:r>
                        <a:rPr lang="en-US" sz="12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220352"/>
                  </a:ext>
                </a:extLst>
              </a:tr>
              <a:tr h="290166">
                <a:tc>
                  <a:txBody>
                    <a:bodyPr/>
                    <a:lstStyle/>
                    <a:p>
                      <a:r>
                        <a:rPr lang="en-US" sz="12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9777130"/>
                  </a:ext>
                </a:extLst>
              </a:tr>
              <a:tr h="290166">
                <a:tc>
                  <a:txBody>
                    <a:bodyPr/>
                    <a:lstStyle/>
                    <a:p>
                      <a:r>
                        <a:rPr lang="en-US" sz="12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5249284"/>
                  </a:ext>
                </a:extLst>
              </a:tr>
              <a:tr h="290166">
                <a:tc>
                  <a:txBody>
                    <a:bodyPr/>
                    <a:lstStyle/>
                    <a:p>
                      <a:r>
                        <a:rPr lang="en-US" sz="12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331210"/>
                  </a:ext>
                </a:extLst>
              </a:tr>
            </a:tbl>
          </a:graphicData>
        </a:graphic>
      </p:graphicFrame>
    </p:spTree>
    <p:extLst>
      <p:ext uri="{BB962C8B-B14F-4D97-AF65-F5344CB8AC3E}">
        <p14:creationId xmlns:p14="http://schemas.microsoft.com/office/powerpoint/2010/main" val="208365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ea typeface="MS PGothic" panose="020B0600070205080204" pitchFamily="34" charset="-128"/>
              </a:defRPr>
            </a:lvl1pPr>
            <a:lvl2pPr marL="742950" indent="-285750" defTabSz="912813">
              <a:defRPr>
                <a:solidFill>
                  <a:schemeClr val="tx1"/>
                </a:solidFill>
                <a:latin typeface="Calibri" panose="020F0502020204030204" pitchFamily="34" charset="0"/>
                <a:ea typeface="MS PGothic" panose="020B0600070205080204" pitchFamily="34" charset="-128"/>
              </a:defRPr>
            </a:lvl2pPr>
            <a:lvl3pPr marL="1143000" indent="-228600" defTabSz="912813">
              <a:defRPr>
                <a:solidFill>
                  <a:schemeClr val="tx1"/>
                </a:solidFill>
                <a:latin typeface="Calibri" panose="020F0502020204030204" pitchFamily="34" charset="0"/>
                <a:ea typeface="MS PGothic" panose="020B0600070205080204" pitchFamily="34" charset="-128"/>
              </a:defRPr>
            </a:lvl3pPr>
            <a:lvl4pPr marL="1600200" indent="-228600" defTabSz="912813">
              <a:defRPr>
                <a:solidFill>
                  <a:schemeClr val="tx1"/>
                </a:solidFill>
                <a:latin typeface="Calibri" panose="020F0502020204030204" pitchFamily="34" charset="0"/>
                <a:ea typeface="MS PGothic" panose="020B0600070205080204" pitchFamily="34" charset="-128"/>
              </a:defRPr>
            </a:lvl4pPr>
            <a:lvl5pPr marL="2057400" indent="-228600" defTabSz="912813">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9F6DFAD-0000-4722-A301-76BA2B7BF7EE}" type="slidenum">
              <a:rPr lang="en-US" altLang="en-US" smtClean="0">
                <a:solidFill>
                  <a:srgbClr val="000000"/>
                </a:solidFill>
                <a:latin typeface="Times New Roman" panose="02020603050405020304" pitchFamily="18" charset="0"/>
                <a:ea typeface="ヒラギノ角ゴ Pro W3" charset="-128"/>
              </a:rPr>
              <a:pPr/>
              <a:t>16</a:t>
            </a:fld>
            <a:endParaRPr lang="en-US" altLang="en-US">
              <a:solidFill>
                <a:srgbClr val="000000"/>
              </a:solidFill>
              <a:latin typeface="Times New Roman" panose="02020603050405020304" pitchFamily="18" charset="0"/>
              <a:ea typeface="ヒラギノ角ゴ Pro W3" charset="-128"/>
            </a:endParaRPr>
          </a:p>
        </p:txBody>
      </p:sp>
      <p:sp>
        <p:nvSpPr>
          <p:cNvPr id="5734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55529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800" b="1">
                <a:solidFill>
                  <a:schemeClr val="tx1"/>
                </a:solidFill>
                <a:latin typeface="Arial" panose="020B0604020202020204" pitchFamily="34" charset="0"/>
                <a:ea typeface="ヒラギノ角ゴ Pro W3" pitchFamily="-84" charset="-128"/>
              </a:defRPr>
            </a:lvl1pPr>
            <a:lvl2pPr marL="742950" indent="-285750" defTabSz="912813">
              <a:defRPr sz="800" b="1">
                <a:solidFill>
                  <a:schemeClr val="tx1"/>
                </a:solidFill>
                <a:latin typeface="Arial" panose="020B0604020202020204" pitchFamily="34" charset="0"/>
                <a:ea typeface="ヒラギノ角ゴ Pro W3" pitchFamily="-84" charset="-128"/>
              </a:defRPr>
            </a:lvl2pPr>
            <a:lvl3pPr marL="1143000" indent="-228600" defTabSz="912813">
              <a:defRPr sz="800" b="1">
                <a:solidFill>
                  <a:schemeClr val="tx1"/>
                </a:solidFill>
                <a:latin typeface="Arial" panose="020B0604020202020204" pitchFamily="34" charset="0"/>
                <a:ea typeface="ヒラギノ角ゴ Pro W3" pitchFamily="-84" charset="-128"/>
              </a:defRPr>
            </a:lvl3pPr>
            <a:lvl4pPr marL="1600200" indent="-228600" defTabSz="912813">
              <a:defRPr sz="800" b="1">
                <a:solidFill>
                  <a:schemeClr val="tx1"/>
                </a:solidFill>
                <a:latin typeface="Arial" panose="020B0604020202020204" pitchFamily="34" charset="0"/>
                <a:ea typeface="ヒラギノ角ゴ Pro W3" pitchFamily="-84" charset="-128"/>
              </a:defRPr>
            </a:lvl4pPr>
            <a:lvl5pPr marL="2057400" indent="-228600" defTabSz="912813">
              <a:defRPr sz="800" b="1">
                <a:solidFill>
                  <a:schemeClr val="tx1"/>
                </a:solidFill>
                <a:latin typeface="Arial" panose="020B0604020202020204" pitchFamily="34" charset="0"/>
                <a:ea typeface="ヒラギノ角ゴ Pro W3" pitchFamily="-84" charset="-128"/>
              </a:defRPr>
            </a:lvl5pPr>
            <a:lvl6pPr marL="25146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fld id="{FCD499D6-C34F-4C6E-857A-F688578078E3}" type="slidenum">
              <a:rPr lang="en-US" altLang="en-US" sz="1200" b="0">
                <a:latin typeface="Times New Roman" panose="02020603050405020304" pitchFamily="18" charset="0"/>
              </a:rPr>
              <a:pPr/>
              <a:t>17</a:t>
            </a:fld>
            <a:endParaRPr lang="en-US" altLang="en-US" sz="1200" b="0">
              <a:latin typeface="Times New Roman" panose="02020603050405020304" pitchFamily="18" charset="0"/>
            </a:endParaRPr>
          </a:p>
        </p:txBody>
      </p:sp>
      <p:sp>
        <p:nvSpPr>
          <p:cNvPr id="38914" name="Rectangle 2"/>
          <p:cNvSpPr>
            <a:spLocks noGrp="1" noRot="1" noChangeAspect="1" noChangeArrowheads="1" noTextEdit="1"/>
          </p:cNvSpPr>
          <p:nvPr>
            <p:ph type="sldImg"/>
          </p:nvPr>
        </p:nvSpPr>
        <p:spPr>
          <a:xfrm>
            <a:off x="1144588" y="685800"/>
            <a:ext cx="4570412" cy="3429000"/>
          </a:xfrm>
          <a:ln/>
        </p:spPr>
      </p:sp>
      <p:sp>
        <p:nvSpPr>
          <p:cNvPr id="389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solidFill>
                  <a:srgbClr val="FF0000"/>
                </a:solidFill>
                <a:latin typeface="Tahoma" panose="020B0604030504040204" pitchFamily="34" charset="0"/>
                <a:cs typeface="Tahoma" panose="020B0604030504040204" pitchFamily="34" charset="0"/>
              </a:rPr>
              <a:t>Mistakes</a:t>
            </a:r>
            <a:r>
              <a:rPr lang="en-US" altLang="en-US" sz="1400" b="1" baseline="0" dirty="0">
                <a:solidFill>
                  <a:srgbClr val="FF0000"/>
                </a:solidFill>
                <a:latin typeface="Tahoma" panose="020B0604030504040204" pitchFamily="34" charset="0"/>
                <a:cs typeface="Tahoma" panose="020B0604030504040204" pitchFamily="34" charset="0"/>
              </a:rPr>
              <a:t>: 1</a:t>
            </a:r>
            <a:endParaRPr lang="en-US" altLang="en-US" sz="1400" b="1" dirty="0">
              <a:solidFill>
                <a:srgbClr val="FF0000"/>
              </a:solidFill>
              <a:latin typeface="Tahoma" panose="020B0604030504040204" pitchFamily="34" charset="0"/>
              <a:cs typeface="Tahoma" panose="020B0604030504040204" pitchFamily="34" charset="0"/>
            </a:endParaRPr>
          </a:p>
          <a:p>
            <a:r>
              <a:rPr lang="en-US" altLang="en-US" sz="1400" dirty="0">
                <a:solidFill>
                  <a:srgbClr val="FF0000"/>
                </a:solidFill>
                <a:latin typeface="Tahoma" panose="020B0604030504040204" pitchFamily="34" charset="0"/>
                <a:cs typeface="Tahoma" panose="020B0604030504040204" pitchFamily="34" charset="0"/>
              </a:rPr>
              <a:t>Not</a:t>
            </a:r>
            <a:r>
              <a:rPr lang="en-US" altLang="en-US" sz="1400" baseline="0" dirty="0">
                <a:solidFill>
                  <a:srgbClr val="FF0000"/>
                </a:solidFill>
                <a:latin typeface="Tahoma" panose="020B0604030504040204" pitchFamily="34" charset="0"/>
                <a:cs typeface="Tahoma" panose="020B0604030504040204" pitchFamily="34" charset="0"/>
              </a:rPr>
              <a:t> </a:t>
            </a:r>
            <a:r>
              <a:rPr lang="en-US" altLang="en-US" sz="1400" dirty="0">
                <a:solidFill>
                  <a:srgbClr val="FF0000"/>
                </a:solidFill>
                <a:latin typeface="Tahoma" panose="020B0604030504040204" pitchFamily="34" charset="0"/>
                <a:cs typeface="Tahoma" panose="020B0604030504040204" pitchFamily="34" charset="0"/>
              </a:rPr>
              <a:t>specific enough. </a:t>
            </a:r>
            <a:r>
              <a:rPr lang="en-US" altLang="en-US" sz="1400" b="0" dirty="0">
                <a:solidFill>
                  <a:srgbClr val="FF0000"/>
                </a:solidFill>
                <a:latin typeface="Tahoma" panose="020B0604030504040204" pitchFamily="34" charset="0"/>
                <a:cs typeface="Tahoma" panose="020B0604030504040204" pitchFamily="34" charset="0"/>
              </a:rPr>
              <a:t>Does not include comparison between baseline forecast and policy forecast.</a:t>
            </a:r>
          </a:p>
          <a:p>
            <a:endParaRPr lang="en-US" altLang="en-US" sz="1400" b="0" dirty="0">
              <a:solidFill>
                <a:srgbClr val="FF0000"/>
              </a:solidFill>
              <a:latin typeface="Tahoma" panose="020B0604030504040204" pitchFamily="34" charset="0"/>
              <a:ea typeface="ヒラギノ角ゴ Pro W3" pitchFamily="-84" charset="-128"/>
              <a:cs typeface="Tahoma" panose="020B0604030504040204" pitchFamily="34" charset="0"/>
            </a:endParaRPr>
          </a:p>
          <a:p>
            <a:r>
              <a:rPr lang="en-US" altLang="en-US" sz="1400" b="0" dirty="0">
                <a:solidFill>
                  <a:srgbClr val="FF0000"/>
                </a:solidFill>
                <a:latin typeface="Tahoma" panose="020B0604030504040204" pitchFamily="34" charset="0"/>
                <a:ea typeface="ヒラギノ角ゴ Pro W3" pitchFamily="-84" charset="-128"/>
                <a:cs typeface="Tahoma" panose="020B0604030504040204" pitchFamily="34" charset="0"/>
              </a:rPr>
              <a:t>Ask if anyone can make</a:t>
            </a:r>
            <a:r>
              <a:rPr lang="en-US" altLang="en-US" sz="1400" b="0" baseline="0" dirty="0">
                <a:solidFill>
                  <a:srgbClr val="FF0000"/>
                </a:solidFill>
                <a:latin typeface="Tahoma" panose="020B0604030504040204" pitchFamily="34" charset="0"/>
                <a:ea typeface="ヒラギノ角ゴ Pro W3" pitchFamily="-84" charset="-128"/>
                <a:cs typeface="Tahoma" panose="020B0604030504040204" pitchFamily="34" charset="0"/>
              </a:rPr>
              <a:t> it more specific.</a:t>
            </a:r>
          </a:p>
          <a:p>
            <a:endParaRPr lang="en-US" altLang="en-US" sz="1400" b="0" baseline="0" dirty="0">
              <a:solidFill>
                <a:srgbClr val="FF0000"/>
              </a:solidFill>
              <a:latin typeface="Tahoma" panose="020B0604030504040204" pitchFamily="34" charset="0"/>
              <a:ea typeface="ヒラギノ角ゴ Pro W3" pitchFamily="-84" charset="-128"/>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In</a:t>
            </a:r>
            <a:r>
              <a:rPr lang="en-US" sz="1400" baseline="0" dirty="0"/>
              <a:t> this example, we referenced the differences between the first two years of the policy being put into place. For the students modules, it may be better to reference the most recent years instead of older years.</a:t>
            </a:r>
            <a:endParaRPr lang="en-US" sz="1400" dirty="0"/>
          </a:p>
          <a:p>
            <a:endParaRPr lang="en-US" altLang="en-US" sz="1400" dirty="0">
              <a:ea typeface="ヒラギノ角ゴ Pro W3" pitchFamily="-84" charset="-128"/>
              <a:cs typeface="ヒラギノ角ゴ Pro W3" pitchFamily="-84" charset="-128"/>
            </a:endParaRPr>
          </a:p>
        </p:txBody>
      </p:sp>
      <p:graphicFrame>
        <p:nvGraphicFramePr>
          <p:cNvPr id="5" name="Table 4">
            <a:extLst>
              <a:ext uri="{FF2B5EF4-FFF2-40B4-BE49-F238E27FC236}">
                <a16:creationId xmlns:a16="http://schemas.microsoft.com/office/drawing/2014/main" id="{DA62A651-54F9-854D-93EB-F1F255319CCA}"/>
              </a:ext>
            </a:extLst>
          </p:cNvPr>
          <p:cNvGraphicFramePr>
            <a:graphicFrameLocks noGrp="1"/>
          </p:cNvGraphicFramePr>
          <p:nvPr>
            <p:extLst>
              <p:ext uri="{D42A27DB-BD31-4B8C-83A1-F6EECF244321}">
                <p14:modId xmlns:p14="http://schemas.microsoft.com/office/powerpoint/2010/main" val="1579356390"/>
              </p:ext>
            </p:extLst>
          </p:nvPr>
        </p:nvGraphicFramePr>
        <p:xfrm>
          <a:off x="685800" y="8275955"/>
          <a:ext cx="2590798" cy="548640"/>
        </p:xfrm>
        <a:graphic>
          <a:graphicData uri="http://schemas.openxmlformats.org/drawingml/2006/table">
            <a:tbl>
              <a:tblPr firstRow="1" bandRow="1">
                <a:tableStyleId>{F5AB1C69-6EDB-4FF4-983F-18BD219EF322}</a:tableStyleId>
              </a:tblPr>
              <a:tblGrid>
                <a:gridCol w="832508">
                  <a:extLst>
                    <a:ext uri="{9D8B030D-6E8A-4147-A177-3AD203B41FA5}">
                      <a16:colId xmlns:a16="http://schemas.microsoft.com/office/drawing/2014/main" val="4026347048"/>
                    </a:ext>
                  </a:extLst>
                </a:gridCol>
                <a:gridCol w="879145">
                  <a:extLst>
                    <a:ext uri="{9D8B030D-6E8A-4147-A177-3AD203B41FA5}">
                      <a16:colId xmlns:a16="http://schemas.microsoft.com/office/drawing/2014/main" val="3779607477"/>
                    </a:ext>
                  </a:extLst>
                </a:gridCol>
                <a:gridCol w="879145">
                  <a:extLst>
                    <a:ext uri="{9D8B030D-6E8A-4147-A177-3AD203B41FA5}">
                      <a16:colId xmlns:a16="http://schemas.microsoft.com/office/drawing/2014/main" val="2517128888"/>
                    </a:ext>
                  </a:extLst>
                </a:gridCol>
              </a:tblGrid>
              <a:tr h="198726">
                <a:tc>
                  <a:txBody>
                    <a:bodyPr/>
                    <a:lstStyle/>
                    <a:p>
                      <a:r>
                        <a:rPr lang="en-US" sz="1200" dirty="0">
                          <a:solidFill>
                            <a:schemeClr val="tx1"/>
                          </a:solidFill>
                        </a:rPr>
                        <a:t>Group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Steal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4015230"/>
                  </a:ext>
                </a:extLst>
              </a:tr>
              <a:tr h="198726">
                <a:tc>
                  <a:txBody>
                    <a:bodyPr/>
                    <a:lstStyle/>
                    <a:p>
                      <a:r>
                        <a:rPr lang="en-US" sz="12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114223"/>
                  </a:ext>
                </a:extLst>
              </a:tr>
            </a:tbl>
          </a:graphicData>
        </a:graphic>
      </p:graphicFrame>
    </p:spTree>
    <p:extLst>
      <p:ext uri="{BB962C8B-B14F-4D97-AF65-F5344CB8AC3E}">
        <p14:creationId xmlns:p14="http://schemas.microsoft.com/office/powerpoint/2010/main" val="289420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ea typeface="MS PGothic" panose="020B0600070205080204" pitchFamily="34" charset="-128"/>
              </a:defRPr>
            </a:lvl1pPr>
            <a:lvl2pPr marL="742950" indent="-285750" defTabSz="912813">
              <a:defRPr>
                <a:solidFill>
                  <a:schemeClr val="tx1"/>
                </a:solidFill>
                <a:latin typeface="Calibri" panose="020F0502020204030204" pitchFamily="34" charset="0"/>
                <a:ea typeface="MS PGothic" panose="020B0600070205080204" pitchFamily="34" charset="-128"/>
              </a:defRPr>
            </a:lvl2pPr>
            <a:lvl3pPr marL="1143000" indent="-228600" defTabSz="912813">
              <a:defRPr>
                <a:solidFill>
                  <a:schemeClr val="tx1"/>
                </a:solidFill>
                <a:latin typeface="Calibri" panose="020F0502020204030204" pitchFamily="34" charset="0"/>
                <a:ea typeface="MS PGothic" panose="020B0600070205080204" pitchFamily="34" charset="-128"/>
              </a:defRPr>
            </a:lvl3pPr>
            <a:lvl4pPr marL="1600200" indent="-228600" defTabSz="912813">
              <a:defRPr>
                <a:solidFill>
                  <a:schemeClr val="tx1"/>
                </a:solidFill>
                <a:latin typeface="Calibri" panose="020F0502020204030204" pitchFamily="34" charset="0"/>
                <a:ea typeface="MS PGothic" panose="020B0600070205080204" pitchFamily="34" charset="-128"/>
              </a:defRPr>
            </a:lvl4pPr>
            <a:lvl5pPr marL="2057400" indent="-228600" defTabSz="912813">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E8C43C0-38A1-4F0F-9A59-A99EBF487840}" type="slidenum">
              <a:rPr lang="en-US" altLang="en-US" smtClean="0">
                <a:solidFill>
                  <a:srgbClr val="000000"/>
                </a:solidFill>
                <a:latin typeface="Times New Roman" panose="02020603050405020304" pitchFamily="18" charset="0"/>
                <a:ea typeface="ヒラギノ角ゴ Pro W3" charset="-128"/>
              </a:rPr>
              <a:pPr/>
              <a:t>18</a:t>
            </a:fld>
            <a:endParaRPr lang="en-US" altLang="en-US">
              <a:solidFill>
                <a:srgbClr val="000000"/>
              </a:solidFill>
              <a:latin typeface="Times New Roman" panose="02020603050405020304" pitchFamily="18" charset="0"/>
              <a:ea typeface="ヒラギノ角ゴ Pro W3"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23128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ea typeface="MS PGothic" panose="020B0600070205080204" pitchFamily="34" charset="-128"/>
              </a:defRPr>
            </a:lvl1pPr>
            <a:lvl2pPr marL="742950" indent="-285750" defTabSz="920750">
              <a:defRPr>
                <a:solidFill>
                  <a:schemeClr val="tx1"/>
                </a:solidFill>
                <a:latin typeface="Arial" panose="020B0604020202020204" pitchFamily="34" charset="0"/>
                <a:ea typeface="MS PGothic" panose="020B0600070205080204" pitchFamily="34" charset="-128"/>
              </a:defRPr>
            </a:lvl2pPr>
            <a:lvl3pPr marL="1143000" indent="-228600" defTabSz="920750">
              <a:defRPr>
                <a:solidFill>
                  <a:schemeClr val="tx1"/>
                </a:solidFill>
                <a:latin typeface="Arial" panose="020B0604020202020204" pitchFamily="34" charset="0"/>
                <a:ea typeface="MS PGothic" panose="020B0600070205080204" pitchFamily="34" charset="-128"/>
              </a:defRPr>
            </a:lvl3pPr>
            <a:lvl4pPr marL="1600200" indent="-228600" defTabSz="920750">
              <a:defRPr>
                <a:solidFill>
                  <a:schemeClr val="tx1"/>
                </a:solidFill>
                <a:latin typeface="Arial" panose="020B0604020202020204" pitchFamily="34" charset="0"/>
                <a:ea typeface="MS PGothic" panose="020B0600070205080204" pitchFamily="34" charset="-128"/>
              </a:defRPr>
            </a:lvl4pPr>
            <a:lvl5pPr marL="2057400" indent="-228600" defTabSz="920750">
              <a:defRPr>
                <a:solidFill>
                  <a:schemeClr val="tx1"/>
                </a:solidFill>
                <a:latin typeface="Arial" panose="020B0604020202020204" pitchFamily="34" charset="0"/>
                <a:ea typeface="MS PGothic" panose="020B0600070205080204" pitchFamily="34" charset="-128"/>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E1232764-265E-407F-A4BA-9CDC23F7E24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075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501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63750"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20950"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8150"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5350"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2550" indent="-2270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4246CE-C54A-4DDB-84E4-03D8B4A385AF}" type="slidenum">
              <a:rPr lang="en-US" altLang="en-US" smtClean="0">
                <a:solidFill>
                  <a:srgbClr val="000000"/>
                </a:solidFill>
                <a:latin typeface="Times New Roman" panose="02020603050405020304" pitchFamily="18" charset="0"/>
              </a:rPr>
              <a:pPr>
                <a:spcBef>
                  <a:spcPct val="0"/>
                </a:spcBef>
              </a:pPr>
              <a:t>2</a:t>
            </a:fld>
            <a:endParaRPr lang="en-US" altLang="en-US">
              <a:solidFill>
                <a:srgbClr val="000000"/>
              </a:solidFill>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8796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3868" rtl="0" eaLnBrk="1" fontAlgn="base" latinLnBrk="0" hangingPunct="1">
              <a:lnSpc>
                <a:spcPct val="100000"/>
              </a:lnSpc>
              <a:spcBef>
                <a:spcPct val="0"/>
              </a:spcBef>
              <a:spcAft>
                <a:spcPct val="0"/>
              </a:spcAft>
              <a:buClrTx/>
              <a:buSzTx/>
              <a:buFontTx/>
              <a:buNone/>
              <a:tabLst/>
              <a:defRPr/>
            </a:pPr>
            <a:fld id="{9EC2940E-259A-4B10-B301-529596EB74B5}"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868"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927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80525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51202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292653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800" b="1">
                <a:solidFill>
                  <a:schemeClr val="tx1"/>
                </a:solidFill>
                <a:latin typeface="Arial" panose="020B0604020202020204" pitchFamily="34" charset="0"/>
                <a:ea typeface="ヒラギノ角ゴ Pro W3" pitchFamily="-84" charset="-128"/>
              </a:defRPr>
            </a:lvl1pPr>
            <a:lvl2pPr marL="742950" indent="-285750" defTabSz="912813">
              <a:defRPr sz="800" b="1">
                <a:solidFill>
                  <a:schemeClr val="tx1"/>
                </a:solidFill>
                <a:latin typeface="Arial" panose="020B0604020202020204" pitchFamily="34" charset="0"/>
                <a:ea typeface="ヒラギノ角ゴ Pro W3" pitchFamily="-84" charset="-128"/>
              </a:defRPr>
            </a:lvl2pPr>
            <a:lvl3pPr marL="1143000" indent="-228600" defTabSz="912813">
              <a:defRPr sz="800" b="1">
                <a:solidFill>
                  <a:schemeClr val="tx1"/>
                </a:solidFill>
                <a:latin typeface="Arial" panose="020B0604020202020204" pitchFamily="34" charset="0"/>
                <a:ea typeface="ヒラギノ角ゴ Pro W3" pitchFamily="-84" charset="-128"/>
              </a:defRPr>
            </a:lvl3pPr>
            <a:lvl4pPr marL="1600200" indent="-228600" defTabSz="912813">
              <a:defRPr sz="800" b="1">
                <a:solidFill>
                  <a:schemeClr val="tx1"/>
                </a:solidFill>
                <a:latin typeface="Arial" panose="020B0604020202020204" pitchFamily="34" charset="0"/>
                <a:ea typeface="ヒラギノ角ゴ Pro W3" pitchFamily="-84" charset="-128"/>
              </a:defRPr>
            </a:lvl4pPr>
            <a:lvl5pPr marL="2057400" indent="-228600" defTabSz="912813">
              <a:defRPr sz="800" b="1">
                <a:solidFill>
                  <a:schemeClr val="tx1"/>
                </a:solidFill>
                <a:latin typeface="Arial" panose="020B0604020202020204" pitchFamily="34" charset="0"/>
                <a:ea typeface="ヒラギノ角ゴ Pro W3" pitchFamily="-84" charset="-128"/>
              </a:defRPr>
            </a:lvl5pPr>
            <a:lvl6pPr marL="25146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90F681F2-B5D2-44C2-95F1-ACC06A8A95F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8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84" charset="-128"/>
              <a:cs typeface="Arial" panose="020B0604020202020204" pitchFamily="34" charset="0"/>
            </a:endParaRPr>
          </a:p>
        </p:txBody>
      </p:sp>
      <p:sp>
        <p:nvSpPr>
          <p:cNvPr id="24578" name="Rectangle 2"/>
          <p:cNvSpPr>
            <a:spLocks noGrp="1" noRot="1" noChangeAspect="1" noChangeArrowheads="1" noTextEdit="1"/>
          </p:cNvSpPr>
          <p:nvPr>
            <p:ph type="sldImg"/>
          </p:nvPr>
        </p:nvSpPr>
        <p:spPr>
          <a:xfrm>
            <a:off x="1144588" y="685800"/>
            <a:ext cx="4570412" cy="3429000"/>
          </a:xfrm>
          <a:ln/>
        </p:spPr>
      </p:sp>
      <p:sp>
        <p:nvSpPr>
          <p:cNvPr id="245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344728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800" b="1">
                <a:solidFill>
                  <a:schemeClr val="tx1"/>
                </a:solidFill>
                <a:latin typeface="Arial" panose="020B0604020202020204" pitchFamily="34" charset="0"/>
                <a:ea typeface="ヒラギノ角ゴ Pro W3" pitchFamily="-84" charset="-128"/>
              </a:defRPr>
            </a:lvl1pPr>
            <a:lvl2pPr marL="742950" indent="-285750" defTabSz="912813">
              <a:defRPr sz="800" b="1">
                <a:solidFill>
                  <a:schemeClr val="tx1"/>
                </a:solidFill>
                <a:latin typeface="Arial" panose="020B0604020202020204" pitchFamily="34" charset="0"/>
                <a:ea typeface="ヒラギノ角ゴ Pro W3" pitchFamily="-84" charset="-128"/>
              </a:defRPr>
            </a:lvl2pPr>
            <a:lvl3pPr marL="1143000" indent="-228600" defTabSz="912813">
              <a:defRPr sz="800" b="1">
                <a:solidFill>
                  <a:schemeClr val="tx1"/>
                </a:solidFill>
                <a:latin typeface="Arial" panose="020B0604020202020204" pitchFamily="34" charset="0"/>
                <a:ea typeface="ヒラギノ角ゴ Pro W3" pitchFamily="-84" charset="-128"/>
              </a:defRPr>
            </a:lvl3pPr>
            <a:lvl4pPr marL="1600200" indent="-228600" defTabSz="912813">
              <a:defRPr sz="800" b="1">
                <a:solidFill>
                  <a:schemeClr val="tx1"/>
                </a:solidFill>
                <a:latin typeface="Arial" panose="020B0604020202020204" pitchFamily="34" charset="0"/>
                <a:ea typeface="ヒラギノ角ゴ Pro W3" pitchFamily="-84" charset="-128"/>
              </a:defRPr>
            </a:lvl4pPr>
            <a:lvl5pPr marL="2057400" indent="-228600" defTabSz="912813">
              <a:defRPr sz="800" b="1">
                <a:solidFill>
                  <a:schemeClr val="tx1"/>
                </a:solidFill>
                <a:latin typeface="Arial" panose="020B0604020202020204" pitchFamily="34" charset="0"/>
                <a:ea typeface="ヒラギノ角ゴ Pro W3" pitchFamily="-84" charset="-128"/>
              </a:defRPr>
            </a:lvl5pPr>
            <a:lvl6pPr marL="25146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defTabSz="912813"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4E92B7AE-31A3-4B1E-BCF8-59628039760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8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pitchFamily="-84" charset="-128"/>
              <a:cs typeface="Arial" panose="020B0604020202020204" pitchFamily="34" charset="0"/>
            </a:endParaRPr>
          </a:p>
        </p:txBody>
      </p:sp>
      <p:sp>
        <p:nvSpPr>
          <p:cNvPr id="26626" name="Rectangle 2"/>
          <p:cNvSpPr>
            <a:spLocks noGrp="1" noRot="1" noChangeAspect="1" noChangeArrowheads="1" noTextEdit="1"/>
          </p:cNvSpPr>
          <p:nvPr>
            <p:ph type="sldImg"/>
          </p:nvPr>
        </p:nvSpPr>
        <p:spPr>
          <a:xfrm>
            <a:off x="1144588" y="685800"/>
            <a:ext cx="4570412" cy="3429000"/>
          </a:xfrm>
          <a:ln/>
        </p:spPr>
      </p:sp>
      <p:sp>
        <p:nvSpPr>
          <p:cNvPr id="2662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rPr>
              <a:t>Problems: 5</a:t>
            </a:r>
          </a:p>
          <a:p>
            <a:pPr marL="342900" marR="0" lvl="0" indent="-342900" algn="l" defTabSz="914400" rtl="0" eaLnBrk="0" fontAlgn="base" latinLnBrk="0" hangingPunct="0">
              <a:lnSpc>
                <a:spcPct val="100000"/>
              </a:lnSpc>
              <a:spcBef>
                <a:spcPct val="30000"/>
              </a:spcBef>
              <a:spcAft>
                <a:spcPct val="0"/>
              </a:spcAft>
              <a:buClrTx/>
              <a:buSzTx/>
              <a:buFontTx/>
              <a:buAutoNum type="arabicPeriod"/>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rPr>
              <a:t>Incomplete title</a:t>
            </a:r>
          </a:p>
          <a:p>
            <a:pPr marL="342900" marR="0" lvl="0" indent="-342900" algn="l" defTabSz="914400" rtl="0" eaLnBrk="0" fontAlgn="base" latinLnBrk="0" hangingPunct="0">
              <a:lnSpc>
                <a:spcPct val="100000"/>
              </a:lnSpc>
              <a:spcBef>
                <a:spcPct val="30000"/>
              </a:spcBef>
              <a:spcAft>
                <a:spcPct val="0"/>
              </a:spcAft>
              <a:buClrTx/>
              <a:buSzTx/>
              <a:buFontTx/>
              <a:buAutoNum type="arabicPeriod"/>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rPr>
              <a:t>Difference is too high/unrealistic</a:t>
            </a:r>
          </a:p>
          <a:p>
            <a:pPr marL="342900" marR="0" lvl="0" indent="-342900" algn="l" defTabSz="914400" rtl="0" eaLnBrk="0" fontAlgn="base" latinLnBrk="0" hangingPunct="0">
              <a:lnSpc>
                <a:spcPct val="100000"/>
              </a:lnSpc>
              <a:spcBef>
                <a:spcPct val="30000"/>
              </a:spcBef>
              <a:spcAft>
                <a:spcPct val="0"/>
              </a:spcAft>
              <a:buClrTx/>
              <a:buSzTx/>
              <a:buFontTx/>
              <a:buAutoNum type="arabicPeriod"/>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rPr>
              <a:t>Benchmark should be a specific number</a:t>
            </a:r>
          </a:p>
          <a:p>
            <a:pPr marL="342900" marR="0" lvl="0" indent="-342900" algn="l" defTabSz="914400" rtl="0" eaLnBrk="0" fontAlgn="base" latinLnBrk="0" hangingPunct="0">
              <a:lnSpc>
                <a:spcPct val="100000"/>
              </a:lnSpc>
              <a:spcBef>
                <a:spcPct val="30000"/>
              </a:spcBef>
              <a:spcAft>
                <a:spcPct val="0"/>
              </a:spcAft>
              <a:buClrTx/>
              <a:buSzTx/>
              <a:buFontTx/>
              <a:buAutoNum type="arabicPeriod"/>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rPr>
              <a:t>Unrealistic benchmark. Can never fully eradicate a problem like drop outs.</a:t>
            </a:r>
          </a:p>
          <a:p>
            <a:pPr marL="342900" marR="0" lvl="0" indent="-342900" algn="l" defTabSz="914400" rtl="0" eaLnBrk="0" fontAlgn="base" latinLnBrk="0" hangingPunct="0">
              <a:lnSpc>
                <a:spcPct val="100000"/>
              </a:lnSpc>
              <a:spcBef>
                <a:spcPct val="30000"/>
              </a:spcBef>
              <a:spcAft>
                <a:spcPct val="0"/>
              </a:spcAft>
              <a:buClrTx/>
              <a:buSzTx/>
              <a:buFontTx/>
              <a:buAutoNum type="arabicPeriod"/>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rPr>
              <a:t>Missing percent signs on baseline and benchmark numbers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ヒラギノ角ゴ Pro W3" pitchFamily="-84" charset="-128"/>
              <a:cs typeface="Tahoma" panose="020B0604030504040204" pitchFamily="34" charset="0"/>
            </a:endParaRPr>
          </a:p>
          <a:p>
            <a:endParaRPr lang="en-US" altLang="en-US" sz="1400" dirty="0">
              <a:ea typeface="ヒラギノ角ゴ Pro W3" pitchFamily="-84" charset="-128"/>
              <a:cs typeface="ヒラギノ角ゴ Pro W3" pitchFamily="-84" charset="-128"/>
            </a:endParaRPr>
          </a:p>
        </p:txBody>
      </p:sp>
      <p:graphicFrame>
        <p:nvGraphicFramePr>
          <p:cNvPr id="5" name="Table 4">
            <a:extLst>
              <a:ext uri="{FF2B5EF4-FFF2-40B4-BE49-F238E27FC236}">
                <a16:creationId xmlns:a16="http://schemas.microsoft.com/office/drawing/2014/main" id="{B7BCE172-D0A0-1744-8A15-D14FFBA085D4}"/>
              </a:ext>
            </a:extLst>
          </p:cNvPr>
          <p:cNvGraphicFramePr>
            <a:graphicFrameLocks noGrp="1"/>
          </p:cNvGraphicFramePr>
          <p:nvPr>
            <p:extLst>
              <p:ext uri="{D42A27DB-BD31-4B8C-83A1-F6EECF244321}">
                <p14:modId xmlns:p14="http://schemas.microsoft.com/office/powerpoint/2010/main" val="303220921"/>
              </p:ext>
            </p:extLst>
          </p:nvPr>
        </p:nvGraphicFramePr>
        <p:xfrm>
          <a:off x="422277" y="7327423"/>
          <a:ext cx="2590798" cy="1645920"/>
        </p:xfrm>
        <a:graphic>
          <a:graphicData uri="http://schemas.openxmlformats.org/drawingml/2006/table">
            <a:tbl>
              <a:tblPr firstRow="1" bandRow="1">
                <a:tableStyleId>{F5AB1C69-6EDB-4FF4-983F-18BD219EF322}</a:tableStyleId>
              </a:tblPr>
              <a:tblGrid>
                <a:gridCol w="832508">
                  <a:extLst>
                    <a:ext uri="{9D8B030D-6E8A-4147-A177-3AD203B41FA5}">
                      <a16:colId xmlns:a16="http://schemas.microsoft.com/office/drawing/2014/main" val="4026347048"/>
                    </a:ext>
                  </a:extLst>
                </a:gridCol>
                <a:gridCol w="879145">
                  <a:extLst>
                    <a:ext uri="{9D8B030D-6E8A-4147-A177-3AD203B41FA5}">
                      <a16:colId xmlns:a16="http://schemas.microsoft.com/office/drawing/2014/main" val="3779607477"/>
                    </a:ext>
                  </a:extLst>
                </a:gridCol>
                <a:gridCol w="879145">
                  <a:extLst>
                    <a:ext uri="{9D8B030D-6E8A-4147-A177-3AD203B41FA5}">
                      <a16:colId xmlns:a16="http://schemas.microsoft.com/office/drawing/2014/main" val="2517128888"/>
                    </a:ext>
                  </a:extLst>
                </a:gridCol>
              </a:tblGrid>
              <a:tr h="198726">
                <a:tc>
                  <a:txBody>
                    <a:bodyPr/>
                    <a:lstStyle/>
                    <a:p>
                      <a:r>
                        <a:rPr lang="en-US" sz="1200" dirty="0">
                          <a:solidFill>
                            <a:schemeClr val="tx1"/>
                          </a:solidFill>
                        </a:rPr>
                        <a:t>Group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tx1"/>
                          </a:solidFill>
                        </a:rPr>
                        <a:t>Steal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4015230"/>
                  </a:ext>
                </a:extLst>
              </a:tr>
              <a:tr h="198726">
                <a:tc>
                  <a:txBody>
                    <a:bodyPr/>
                    <a:lstStyle/>
                    <a:p>
                      <a:r>
                        <a:rPr lang="en-US" sz="12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114223"/>
                  </a:ext>
                </a:extLst>
              </a:tr>
              <a:tr h="198726">
                <a:tc>
                  <a:txBody>
                    <a:bodyPr/>
                    <a:lstStyle/>
                    <a:p>
                      <a:r>
                        <a:rPr lang="en-US" sz="12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443128"/>
                  </a:ext>
                </a:extLst>
              </a:tr>
              <a:tr h="198726">
                <a:tc>
                  <a:txBody>
                    <a:bodyPr/>
                    <a:lstStyle/>
                    <a:p>
                      <a:r>
                        <a:rPr lang="en-US" sz="12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518805"/>
                  </a:ext>
                </a:extLst>
              </a:tr>
              <a:tr h="198726">
                <a:tc>
                  <a:txBody>
                    <a:bodyPr/>
                    <a:lstStyle/>
                    <a:p>
                      <a:r>
                        <a:rPr lang="en-US" sz="12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9889347"/>
                  </a:ext>
                </a:extLst>
              </a:tr>
              <a:tr h="198726">
                <a:tc>
                  <a:txBody>
                    <a:bodyPr/>
                    <a:lstStyle/>
                    <a:p>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4723536"/>
                  </a:ext>
                </a:extLst>
              </a:tr>
            </a:tbl>
          </a:graphicData>
        </a:graphic>
      </p:graphicFrame>
    </p:spTree>
    <p:extLst>
      <p:ext uri="{BB962C8B-B14F-4D97-AF65-F5344CB8AC3E}">
        <p14:creationId xmlns:p14="http://schemas.microsoft.com/office/powerpoint/2010/main" val="297234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48D50F-48D1-4C9E-BE55-6C5A2AB03C37}" type="slidenum">
              <a:rPr lang="en-US" smtClean="0"/>
              <a:pPr>
                <a:defRPr/>
              </a:pPr>
              <a:t>10</a:t>
            </a:fld>
            <a:endParaRPr lang="en-US"/>
          </a:p>
        </p:txBody>
      </p:sp>
    </p:spTree>
    <p:extLst>
      <p:ext uri="{BB962C8B-B14F-4D97-AF65-F5344CB8AC3E}">
        <p14:creationId xmlns:p14="http://schemas.microsoft.com/office/powerpoint/2010/main" val="103251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accent6">
                <a:lumMod val="40000"/>
                <a:lumOff val="60000"/>
              </a:schemeClr>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3572"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31844">
                <a:srgbClr val="E3E3E3"/>
              </a:gs>
              <a:gs pos="0">
                <a:srgbClr val="E3E3E3"/>
              </a:gs>
              <a:gs pos="59300">
                <a:srgbClr val="E3E3E3"/>
              </a:gs>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lvl="0"/>
            <a:endParaRPr sz="1350">
              <a:solidFill>
                <a:schemeClr val="lt1"/>
              </a:solidFill>
            </a:endParaRPr>
          </a:p>
        </p:txBody>
      </p:sp>
      <p:sp>
        <p:nvSpPr>
          <p:cNvPr id="2" name="Title 1"/>
          <p:cNvSpPr>
            <a:spLocks noGrp="1"/>
          </p:cNvSpPr>
          <p:nvPr>
            <p:ph type="ctrTitle"/>
          </p:nvPr>
        </p:nvSpPr>
        <p:spPr>
          <a:xfrm>
            <a:off x="913449" y="1828802"/>
            <a:ext cx="7317105" cy="3048001"/>
          </a:xfrm>
        </p:spPr>
        <p:txBody>
          <a:bodyPr>
            <a:normAutofit/>
          </a:bodyPr>
          <a:lstStyle>
            <a:lvl1pPr algn="ctr">
              <a:defRPr sz="4800">
                <a:latin typeface="Segoe UI Light" panose="020B0502040204020203" pitchFamily="34" charset="0"/>
                <a:cs typeface="Segoe UI Light" panose="020B0502040204020203" pitchFamily="34" charset="0"/>
              </a:defRPr>
            </a:lvl1pPr>
          </a:lstStyle>
          <a:p>
            <a:r>
              <a:rPr lang="en-US"/>
              <a:t>Click to edit Master title style</a:t>
            </a:r>
            <a:endParaRPr dirty="0"/>
          </a:p>
        </p:txBody>
      </p:sp>
      <p:sp>
        <p:nvSpPr>
          <p:cNvPr id="3" name="Subtitle 2"/>
          <p:cNvSpPr>
            <a:spLocks noGrp="1"/>
          </p:cNvSpPr>
          <p:nvPr>
            <p:ph type="subTitle" idx="1"/>
          </p:nvPr>
        </p:nvSpPr>
        <p:spPr>
          <a:xfrm>
            <a:off x="867771" y="285750"/>
            <a:ext cx="7945383" cy="1143000"/>
          </a:xfrm>
        </p:spPr>
        <p:txBody>
          <a:bodyPr>
            <a:normAutofit/>
          </a:bodyPr>
          <a:lstStyle>
            <a:lvl1pPr marL="0" indent="0" algn="r">
              <a:spcBef>
                <a:spcPts val="0"/>
              </a:spcBef>
              <a:buNone/>
              <a:defRPr sz="3200" baseline="0">
                <a:solidFill>
                  <a:schemeClr val="bg1">
                    <a:lumMod val="50000"/>
                  </a:schemeClr>
                </a:solidFill>
                <a:latin typeface="Segoe UI Light" panose="020B0502040204020203" pitchFamily="34" charset="0"/>
                <a:cs typeface="Segoe UI Light" panose="020B0502040204020203" pitchFamily="34" charset="0"/>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470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EFB8FB28-198B-4B77-AE0B-26D090455298}" type="slidenum">
              <a:rPr lang="en-US" smtClean="0"/>
              <a:pPr>
                <a:defRPr/>
              </a:pPr>
              <a:t>‹#›</a:t>
            </a:fld>
            <a:endParaRPr lang="en-US"/>
          </a:p>
        </p:txBody>
      </p:sp>
    </p:spTree>
    <p:extLst>
      <p:ext uri="{BB962C8B-B14F-4D97-AF65-F5344CB8AC3E}">
        <p14:creationId xmlns:p14="http://schemas.microsoft.com/office/powerpoint/2010/main" val="292627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CB22980F-31D7-47AF-B63D-6B89ABB5C17B}" type="slidenum">
              <a:rPr lang="en-US" smtClean="0"/>
              <a:pPr>
                <a:defRPr/>
              </a:pPr>
              <a:t>‹#›</a:t>
            </a:fld>
            <a:endParaRPr lang="en-US"/>
          </a:p>
        </p:txBody>
      </p:sp>
    </p:spTree>
    <p:extLst>
      <p:ext uri="{BB962C8B-B14F-4D97-AF65-F5344CB8AC3E}">
        <p14:creationId xmlns:p14="http://schemas.microsoft.com/office/powerpoint/2010/main" val="30184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8600"/>
            <a:ext cx="7668323" cy="1034415"/>
          </a:xfrm>
        </p:spPr>
        <p:txBody>
          <a:bodyPr/>
          <a:lstStyle>
            <a:lvl1pPr>
              <a:defRPr b="1" u="none" cap="none">
                <a:solidFill>
                  <a:schemeClr val="tx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0" y="1447800"/>
            <a:ext cx="7668323" cy="4312574"/>
          </a:xfrm>
        </p:spPr>
        <p:txBody>
          <a:bodyPr/>
          <a:lstStyle>
            <a:lvl1pPr marL="205795" indent="-171496">
              <a:buFont typeface="Arial" panose="020B0604020202020204" pitchFamily="34" charset="0"/>
              <a:buChar char="•"/>
              <a:defRPr>
                <a:latin typeface="Segoe UI Light" panose="020B0502040204020203" pitchFamily="34" charset="0"/>
                <a:cs typeface="Segoe UI Light" panose="020B0502040204020203" pitchFamily="34" charset="0"/>
              </a:defRPr>
            </a:lvl1pPr>
            <a:lvl2pPr marL="377291" indent="-171496">
              <a:buFont typeface="Arial" panose="020B0604020202020204" pitchFamily="34" charset="0"/>
              <a:buChar char="•"/>
              <a:defRPr>
                <a:latin typeface="Segoe UI Light" panose="020B0502040204020203" pitchFamily="34" charset="0"/>
                <a:cs typeface="Segoe UI Light" panose="020B0502040204020203" pitchFamily="34" charset="0"/>
              </a:defRPr>
            </a:lvl2pPr>
            <a:lvl3pPr marL="548786" indent="-171496">
              <a:buFont typeface="Arial" panose="020B0604020202020204" pitchFamily="34" charset="0"/>
              <a:buChar char="•"/>
              <a:defRPr>
                <a:latin typeface="Segoe UI Light" panose="020B0502040204020203" pitchFamily="34" charset="0"/>
                <a:cs typeface="Segoe UI Light" panose="020B0502040204020203" pitchFamily="34" charset="0"/>
              </a:defRPr>
            </a:lvl3pPr>
            <a:lvl4pPr marL="720282" indent="-171496">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891778" indent="-171496">
              <a:buFont typeface="Arial" panose="020B0604020202020204" pitchFamily="34" charset="0"/>
              <a:buChar char="•"/>
              <a:defRPr>
                <a:latin typeface="Segoe UI Light" panose="020B0502040204020203" pitchFamily="34" charset="0"/>
                <a:cs typeface="Segoe UI Light" panose="020B0502040204020203" pitchFamily="34" charset="0"/>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02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152400" y="341818"/>
            <a:ext cx="921197" cy="92119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295400" y="6172200"/>
            <a:ext cx="6525322" cy="186847"/>
          </a:xfrm>
          <a:prstGeom prst="rect">
            <a:avLst/>
          </a:prstGeom>
        </p:spPr>
        <p:txBody>
          <a:bodyPr/>
          <a:lstStyle/>
          <a:p>
            <a:pPr>
              <a:defRPr/>
            </a:pPr>
            <a:endParaRPr lang="en-US"/>
          </a:p>
        </p:txBody>
      </p:sp>
      <p:cxnSp>
        <p:nvCxnSpPr>
          <p:cNvPr id="6" name="Straight Connector 5"/>
          <p:cNvCxnSpPr/>
          <p:nvPr/>
        </p:nvCxnSpPr>
        <p:spPr>
          <a:xfrm>
            <a:off x="1295400" y="1263015"/>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0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50" y="3429003"/>
            <a:ext cx="7317105"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1" y="685804"/>
            <a:ext cx="5891331"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2AB8ABB0-F7E4-48DA-8339-3E4691F4E729}" type="slidenum">
              <a:rPr lang="en-US" smtClean="0"/>
              <a:pPr>
                <a:defRPr/>
              </a:pPr>
              <a:t>‹#›</a:t>
            </a:fld>
            <a:endParaRPr lang="en-US"/>
          </a:p>
        </p:txBody>
      </p:sp>
      <p:cxnSp>
        <p:nvCxnSpPr>
          <p:cNvPr id="7" name="Straight Connector 6"/>
          <p:cNvCxnSpPr/>
          <p:nvPr/>
        </p:nvCxnSpPr>
        <p:spPr>
          <a:xfrm>
            <a:off x="913450" y="60198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7128761" y="796704"/>
            <a:ext cx="921197" cy="92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11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4"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5E4878BA-F0EF-494F-9222-80F0EB2E6A8A}" type="slidenum">
              <a:rPr lang="en-US" smtClean="0"/>
              <a:pPr>
                <a:defRPr/>
              </a:pPr>
              <a:t>‹#›</a:t>
            </a:fld>
            <a:endParaRPr lang="en-US"/>
          </a:p>
        </p:txBody>
      </p:sp>
      <p:cxnSp>
        <p:nvCxnSpPr>
          <p:cNvPr id="8" name="Straight Connector 7"/>
          <p:cNvCxnSpPr/>
          <p:nvPr/>
        </p:nvCxnSpPr>
        <p:spPr>
          <a:xfrm>
            <a:off x="86392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17109" y="274638"/>
            <a:ext cx="1511939" cy="1511939"/>
          </a:xfrm>
          <a:prstGeom prst="rect">
            <a:avLst/>
          </a:prstGeom>
        </p:spPr>
      </p:pic>
    </p:spTree>
    <p:extLst>
      <p:ext uri="{BB962C8B-B14F-4D97-AF65-F5344CB8AC3E}">
        <p14:creationId xmlns:p14="http://schemas.microsoft.com/office/powerpoint/2010/main" val="28916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8"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373079" y="6448427"/>
            <a:ext cx="857474" cy="180974"/>
          </a:xfrm>
          <a:prstGeom prst="rect">
            <a:avLst/>
          </a:prstGeom>
        </p:spPr>
        <p:txBody>
          <a:bodyPr/>
          <a:lstStyle/>
          <a:p>
            <a:pPr>
              <a:defRPr/>
            </a:pPr>
            <a:fld id="{424EFBE4-6729-4A93-A38C-AAC102B05D57}" type="slidenum">
              <a:rPr lang="en-US" smtClean="0"/>
              <a:pPr>
                <a:defRPr/>
              </a:pPr>
              <a:t>‹#›</a:t>
            </a:fld>
            <a:endParaRPr lang="en-US"/>
          </a:p>
        </p:txBody>
      </p:sp>
      <p:cxnSp>
        <p:nvCxnSpPr>
          <p:cNvPr id="10" name="Straight Connector 9"/>
          <p:cNvCxnSpPr/>
          <p:nvPr/>
        </p:nvCxnSpPr>
        <p:spPr>
          <a:xfrm>
            <a:off x="86360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464159" y="202562"/>
            <a:ext cx="1511939" cy="1511939"/>
          </a:xfrm>
          <a:prstGeom prst="rect">
            <a:avLst/>
          </a:prstGeom>
        </p:spPr>
      </p:pic>
    </p:spTree>
    <p:extLst>
      <p:ext uri="{BB962C8B-B14F-4D97-AF65-F5344CB8AC3E}">
        <p14:creationId xmlns:p14="http://schemas.microsoft.com/office/powerpoint/2010/main" val="28089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373079" y="6448427"/>
            <a:ext cx="857474" cy="180974"/>
          </a:xfrm>
          <a:prstGeom prst="rect">
            <a:avLst/>
          </a:prstGeom>
        </p:spPr>
        <p:txBody>
          <a:bodyPr/>
          <a:lstStyle/>
          <a:p>
            <a:pPr>
              <a:defRPr/>
            </a:pPr>
            <a:fld id="{2E999AAD-7C73-478A-A4DC-420A7C373CF0}" type="slidenum">
              <a:rPr lang="en-US" smtClean="0"/>
              <a:pPr>
                <a:defRPr/>
              </a:pPr>
              <a:t>‹#›</a:t>
            </a:fld>
            <a:endParaRPr lang="en-US"/>
          </a:p>
        </p:txBody>
      </p:sp>
      <p:cxnSp>
        <p:nvCxnSpPr>
          <p:cNvPr id="6" name="Straight Connector 5"/>
          <p:cNvCxnSpPr/>
          <p:nvPr/>
        </p:nvCxnSpPr>
        <p:spPr>
          <a:xfrm>
            <a:off x="90686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6406950" y="181449"/>
            <a:ext cx="1511939" cy="1511939"/>
          </a:xfrm>
          <a:prstGeom prst="rect">
            <a:avLst/>
          </a:prstGeom>
        </p:spPr>
      </p:pic>
    </p:spTree>
    <p:extLst>
      <p:ext uri="{BB962C8B-B14F-4D97-AF65-F5344CB8AC3E}">
        <p14:creationId xmlns:p14="http://schemas.microsoft.com/office/powerpoint/2010/main" val="185366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373079" y="6448427"/>
            <a:ext cx="857474" cy="180974"/>
          </a:xfrm>
          <a:prstGeom prst="rect">
            <a:avLst/>
          </a:prstGeom>
        </p:spPr>
        <p:txBody>
          <a:bodyPr/>
          <a:lstStyle/>
          <a:p>
            <a:pPr>
              <a:defRPr/>
            </a:pPr>
            <a:fld id="{8842E69A-2A0C-4575-975F-44EBE103C652}" type="slidenum">
              <a:rPr lang="en-US" smtClean="0"/>
              <a:pPr>
                <a:defRPr/>
              </a:pPr>
              <a:t>‹#›</a:t>
            </a:fld>
            <a:endParaRPr lang="en-US"/>
          </a:p>
        </p:txBody>
      </p:sp>
    </p:spTree>
    <p:extLst>
      <p:ext uri="{BB962C8B-B14F-4D97-AF65-F5344CB8AC3E}">
        <p14:creationId xmlns:p14="http://schemas.microsoft.com/office/powerpoint/2010/main" val="414460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dirty="0"/>
          </a:p>
        </p:txBody>
      </p:sp>
      <p:sp>
        <p:nvSpPr>
          <p:cNvPr id="3" name="Content Placeholder 2"/>
          <p:cNvSpPr>
            <a:spLocks noGrp="1"/>
          </p:cNvSpPr>
          <p:nvPr>
            <p:ph idx="1"/>
          </p:nvPr>
        </p:nvSpPr>
        <p:spPr>
          <a:xfrm>
            <a:off x="4400506"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6881289F-2421-48C0-872B-D35FE4E975E7}" type="slidenum">
              <a:rPr lang="en-US" smtClean="0"/>
              <a:pPr>
                <a:defRPr/>
              </a:pPr>
              <a:t>‹#›</a:t>
            </a:fld>
            <a:endParaRPr lang="en-US"/>
          </a:p>
        </p:txBody>
      </p:sp>
      <p:cxnSp>
        <p:nvCxnSpPr>
          <p:cNvPr id="9" name="Straight Connector 8"/>
          <p:cNvCxnSpPr/>
          <p:nvPr/>
        </p:nvCxnSpPr>
        <p:spPr>
          <a:xfrm>
            <a:off x="3886022" y="6096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74083" y="4860288"/>
            <a:ext cx="1511939" cy="1511939"/>
          </a:xfrm>
          <a:prstGeom prst="rect">
            <a:avLst/>
          </a:prstGeom>
        </p:spPr>
      </p:pic>
    </p:spTree>
    <p:extLst>
      <p:ext uri="{BB962C8B-B14F-4D97-AF65-F5344CB8AC3E}">
        <p14:creationId xmlns:p14="http://schemas.microsoft.com/office/powerpoint/2010/main" val="6032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7EABB375-D1ED-48E8-ACDF-876AEF7B2430}" type="slidenum">
              <a:rPr lang="en-US" smtClean="0"/>
              <a:pPr>
                <a:defRPr/>
              </a:pPr>
              <a:t>‹#›</a:t>
            </a:fld>
            <a:endParaRPr lang="en-US"/>
          </a:p>
        </p:txBody>
      </p:sp>
      <p:cxnSp>
        <p:nvCxnSpPr>
          <p:cNvPr id="9" name="Straight Connector 8"/>
          <p:cNvCxnSpPr/>
          <p:nvPr/>
        </p:nvCxnSpPr>
        <p:spPr>
          <a:xfrm>
            <a:off x="3886022" y="6858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161179" y="4830444"/>
            <a:ext cx="1511939" cy="1511939"/>
          </a:xfrm>
          <a:prstGeom prst="rect">
            <a:avLst/>
          </a:prstGeom>
        </p:spPr>
      </p:pic>
    </p:spTree>
    <p:extLst>
      <p:ext uri="{BB962C8B-B14F-4D97-AF65-F5344CB8AC3E}">
        <p14:creationId xmlns:p14="http://schemas.microsoft.com/office/powerpoint/2010/main" val="411003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6">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1" y="274638"/>
            <a:ext cx="5334950" cy="132556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913450" y="1828800"/>
            <a:ext cx="731710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88634804"/>
      </p:ext>
    </p:extLst>
  </p:cSld>
  <p:clrMap bg1="lt1" tx1="dk1" bg2="lt2" tx2="dk2" accent1="accent1" accent2="accent2" accent3="accent3" accent4="accent4" accent5="accent5" accent6="accent6" hlink="hlink" folHlink="folHlink"/>
  <p:sldLayoutIdLst>
    <p:sldLayoutId id="2147485861" r:id="rId1"/>
    <p:sldLayoutId id="2147485862" r:id="rId2"/>
    <p:sldLayoutId id="2147485863" r:id="rId3"/>
    <p:sldLayoutId id="2147485864" r:id="rId4"/>
    <p:sldLayoutId id="2147485865" r:id="rId5"/>
    <p:sldLayoutId id="2147485866" r:id="rId6"/>
    <p:sldLayoutId id="2147485867" r:id="rId7"/>
    <p:sldLayoutId id="2147485868" r:id="rId8"/>
    <p:sldLayoutId id="2147485869" r:id="rId9"/>
    <p:sldLayoutId id="2147485870" r:id="rId10"/>
    <p:sldLayoutId id="21474858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4000" kern="1200" cap="none" baseline="0">
          <a:solidFill>
            <a:schemeClr val="tx1">
              <a:lumMod val="50000"/>
            </a:schemeClr>
          </a:solidFill>
          <a:latin typeface="Segoe UI Light" panose="020B0502040204020203" pitchFamily="34" charset="0"/>
          <a:ea typeface="+mj-ea"/>
          <a:cs typeface="Segoe UI Light" panose="020B0502040204020203" pitchFamily="34" charset="0"/>
        </a:defRPr>
      </a:lvl1pPr>
    </p:titleStyle>
    <p:bodyStyle>
      <a:lvl1pPr marL="205795" indent="-171496" algn="l" defTabSz="685983" rtl="0" eaLnBrk="1" latinLnBrk="0" hangingPunct="1">
        <a:lnSpc>
          <a:spcPct val="90000"/>
        </a:lnSpc>
        <a:spcBef>
          <a:spcPts val="1350"/>
        </a:spcBef>
        <a:buClr>
          <a:schemeClr val="tx1"/>
        </a:buClr>
        <a:buSzPct val="80000"/>
        <a:buFont typeface="Arial" panose="020B0604020202020204" pitchFamily="34" charset="0"/>
        <a:buChar char="•"/>
        <a:defRPr sz="3600" kern="1200">
          <a:solidFill>
            <a:schemeClr val="tx1"/>
          </a:solidFill>
          <a:latin typeface="Segoe UI Light" panose="020B0502040204020203" pitchFamily="34" charset="0"/>
          <a:ea typeface="+mn-ea"/>
          <a:cs typeface="Segoe UI Light" panose="020B0502040204020203" pitchFamily="34" charset="0"/>
        </a:defRPr>
      </a:lvl1pPr>
      <a:lvl2pPr marL="377291"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548786"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720282"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891778"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57200" y="1690688"/>
            <a:ext cx="77724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ヒラギノ角ゴ Pro W3" charset="-128"/>
                <a:cs typeface="ヒラギノ角ゴ Pro W3"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ヒラギノ角ゴ Pro W3" charset="-128"/>
                <a:cs typeface="ヒラギノ角ゴ Pro W3"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cs typeface="ヒラギノ角ゴ Pro W3"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cs typeface="ヒラギノ角ゴ Pro W3"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9pPr>
          </a:lstStyle>
          <a:p>
            <a:pPr algn="ctr" eaLnBrk="1" hangingPunct="1">
              <a:spcBef>
                <a:spcPct val="0"/>
              </a:spcBef>
              <a:buFontTx/>
              <a:buNone/>
            </a:pPr>
            <a:r>
              <a:rPr lang="en-US" altLang="ja-JP" sz="4400" dirty="0">
                <a:latin typeface="Segoe UI Light" panose="020B0502040204020203" pitchFamily="34" charset="0"/>
                <a:ea typeface="MS PGothic" panose="020B0600070205080204" pitchFamily="34" charset="-128"/>
                <a:cs typeface="Segoe UI Light" panose="020B0502040204020203" pitchFamily="34" charset="0"/>
              </a:rPr>
              <a:t>“We can be absolutely certain only about things we do not understand</a:t>
            </a:r>
            <a:r>
              <a:rPr lang="en-US" altLang="ja-JP" sz="4400" b="1" dirty="0">
                <a:latin typeface="Segoe UI Light" panose="020B0502040204020203" pitchFamily="34" charset="0"/>
                <a:ea typeface="MS PGothic" panose="020B0600070205080204" pitchFamily="34" charset="-128"/>
                <a:cs typeface="Segoe UI Light" panose="020B0502040204020203" pitchFamily="34" charset="0"/>
              </a:rPr>
              <a:t>.” </a:t>
            </a:r>
            <a:endParaRPr lang="en-US" altLang="en-US" sz="1800" dirty="0">
              <a:latin typeface="Segoe UI Light" panose="020B0502040204020203" pitchFamily="34" charset="0"/>
              <a:ea typeface="MS PGothic" panose="020B0600070205080204" pitchFamily="34" charset="-128"/>
              <a:cs typeface="Segoe UI Light" panose="020B0502040204020203" pitchFamily="34" charset="0"/>
            </a:endParaRPr>
          </a:p>
        </p:txBody>
      </p:sp>
      <p:sp>
        <p:nvSpPr>
          <p:cNvPr id="31747" name="Rectangle 5"/>
          <p:cNvSpPr>
            <a:spLocks noChangeArrowheads="1"/>
          </p:cNvSpPr>
          <p:nvPr/>
        </p:nvSpPr>
        <p:spPr bwMode="auto">
          <a:xfrm>
            <a:off x="685800" y="41910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sz="3200">
                <a:solidFill>
                  <a:schemeClr val="tx1"/>
                </a:solidFill>
                <a:latin typeface="Tahoma" panose="020B0604030504040204" pitchFamily="34" charset="0"/>
                <a:ea typeface="ヒラギノ角ゴ Pro W3" charset="-128"/>
                <a:cs typeface="ヒラギノ角ゴ Pro W3"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ヒラギノ角ゴ Pro W3" charset="-128"/>
                <a:cs typeface="ヒラギノ角ゴ Pro W3"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cs typeface="ヒラギノ角ゴ Pro W3"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cs typeface="ヒラギノ角ゴ Pro W3"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9pPr>
          </a:lstStyle>
          <a:p>
            <a:pPr eaLnBrk="1" hangingPunct="1">
              <a:spcBef>
                <a:spcPct val="0"/>
              </a:spcBef>
              <a:buFontTx/>
              <a:buNone/>
            </a:pPr>
            <a:r>
              <a:rPr lang="en-US" altLang="en-US" sz="2400" dirty="0">
                <a:latin typeface="Segoe UI Semilight" panose="020B0402040204020203" pitchFamily="34" charset="0"/>
                <a:ea typeface="MS PGothic" panose="020B0600070205080204" pitchFamily="34" charset="-128"/>
                <a:cs typeface="Segoe UI Semilight" panose="020B0402040204020203" pitchFamily="34" charset="0"/>
              </a:rPr>
              <a:t>-Eric Hoffer, the longshoreman philosopher of San Francisco</a:t>
            </a:r>
          </a:p>
        </p:txBody>
      </p:sp>
    </p:spTree>
    <p:extLst>
      <p:ext uri="{BB962C8B-B14F-4D97-AF65-F5344CB8AC3E}">
        <p14:creationId xmlns:p14="http://schemas.microsoft.com/office/powerpoint/2010/main" val="336718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ea typeface="ヒラギノ角ゴ Pro W3" pitchFamily="-84" charset="-128"/>
              </a:rPr>
              <a:t>Exercise 8.5B (Justification)</a:t>
            </a:r>
            <a:endParaRPr lang="en-US" b="0" dirty="0">
              <a:latin typeface="Segoe UI Semilight" panose="020B0402040204020203" pitchFamily="34" charset="0"/>
              <a:cs typeface="Segoe UI Semilight" panose="020B0402040204020203" pitchFamily="34" charset="0"/>
            </a:endParaRPr>
          </a:p>
        </p:txBody>
      </p:sp>
      <p:sp>
        <p:nvSpPr>
          <p:cNvPr id="27649" name="Rectangle 3"/>
          <p:cNvSpPr>
            <a:spLocks noGrp="1" noChangeArrowheads="1"/>
          </p:cNvSpPr>
          <p:nvPr>
            <p:ph idx="1"/>
          </p:nvPr>
        </p:nvSpPr>
        <p:spPr>
          <a:xfrm>
            <a:off x="457200" y="1447800"/>
            <a:ext cx="8430323" cy="5334000"/>
          </a:xfrm>
        </p:spPr>
        <p:txBody>
          <a:bodyPr>
            <a:noAutofit/>
          </a:bodyPr>
          <a:lstStyle/>
          <a:p>
            <a:r>
              <a:rPr lang="en-US" altLang="en-US" sz="1800" dirty="0">
                <a:solidFill>
                  <a:schemeClr val="accent6"/>
                </a:solidFill>
                <a:ea typeface="ヒラギノ角ゴ Pro W3" pitchFamily="-84" charset="-128"/>
                <a:cs typeface="ヒラギノ角ゴ Pro W3" pitchFamily="-84" charset="-128"/>
              </a:rPr>
              <a:t>Write a justification indicating why you set the benchmarks quoting at least two justifications from Chapter 8 here:</a:t>
            </a:r>
            <a:endParaRPr lang="en-US" altLang="en-US" sz="1800" dirty="0">
              <a:solidFill>
                <a:srgbClr val="CC6600"/>
              </a:solidFill>
              <a:ea typeface="ヒラギノ角ゴ Pro W3" pitchFamily="-84" charset="-128"/>
              <a:cs typeface="ヒラギノ角ゴ Pro W3" pitchFamily="-84" charset="-128"/>
            </a:endParaRPr>
          </a:p>
          <a:p>
            <a:pPr marL="491499" indent="-457200">
              <a:buFont typeface="+mj-lt"/>
              <a:buAutoNum type="arabicPeriod"/>
            </a:pPr>
            <a:r>
              <a:rPr lang="en-US" altLang="en-US" sz="1800" dirty="0">
                <a:ea typeface="ヒラギノ角ゴ Pro W3" pitchFamily="-84" charset="-128"/>
                <a:cs typeface="ヒラギノ角ゴ Pro W3" pitchFamily="-84" charset="-128"/>
              </a:rPr>
              <a:t>In 2020-2021, the dropout rate will be reduced to 7.5% because we can expect a fast change.  </a:t>
            </a:r>
          </a:p>
          <a:p>
            <a:pPr marL="491499" indent="-457200">
              <a:buFont typeface="+mj-lt"/>
              <a:buAutoNum type="arabicPeriod"/>
            </a:pPr>
            <a:endParaRPr lang="en-US" altLang="en-US" sz="1800" dirty="0">
              <a:ea typeface="ヒラギノ角ゴ Pro W3" pitchFamily="-84" charset="-128"/>
              <a:cs typeface="ヒラギノ角ゴ Pro W3" pitchFamily="-84" charset="-128"/>
            </a:endParaRPr>
          </a:p>
          <a:p>
            <a:pPr marL="491499" indent="-457200">
              <a:buFont typeface="+mj-lt"/>
              <a:buAutoNum type="arabicPeriod"/>
            </a:pPr>
            <a:endParaRPr lang="en-US" altLang="en-US" sz="1800" dirty="0">
              <a:ea typeface="ヒラギノ角ゴ Pro W3" pitchFamily="-84" charset="-128"/>
              <a:cs typeface="ヒラギノ角ゴ Pro W3" pitchFamily="-84" charset="-128"/>
            </a:endParaRPr>
          </a:p>
          <a:p>
            <a:pPr marL="491499" indent="-457200">
              <a:buFont typeface="+mj-lt"/>
              <a:buAutoNum type="arabicPeriod"/>
            </a:pPr>
            <a:r>
              <a:rPr lang="en-US" altLang="en-US" sz="1800" dirty="0">
                <a:ea typeface="ヒラギノ角ゴ Pro W3" pitchFamily="-84" charset="-128"/>
                <a:cs typeface="ヒラギノ角ゴ Pro W3" pitchFamily="-84" charset="-128"/>
              </a:rPr>
              <a:t>The following year, the rate will decrease to 5.5% or less because after two years, everyone will know about the policy and will improve their grades, so more people will be able to afford to stay in school and less will drop out.  </a:t>
            </a:r>
          </a:p>
          <a:p>
            <a:pPr marL="491499" indent="-457200">
              <a:buFont typeface="+mj-lt"/>
              <a:buAutoNum type="arabicPeriod"/>
            </a:pPr>
            <a:endParaRPr lang="en-US" altLang="en-US" sz="1800" dirty="0">
              <a:ea typeface="ヒラギノ角ゴ Pro W3" pitchFamily="-84" charset="-128"/>
              <a:cs typeface="ヒラギノ角ゴ Pro W3" pitchFamily="-84" charset="-128"/>
            </a:endParaRPr>
          </a:p>
          <a:p>
            <a:pPr marL="491499" indent="-457200">
              <a:buFont typeface="+mj-lt"/>
              <a:buAutoNum type="arabicPeriod"/>
            </a:pPr>
            <a:endParaRPr lang="en-US" altLang="en-US" sz="1800" dirty="0">
              <a:ea typeface="ヒラギノ角ゴ Pro W3" pitchFamily="-84" charset="-128"/>
              <a:cs typeface="ヒラギノ角ゴ Pro W3" pitchFamily="-84" charset="-128"/>
            </a:endParaRPr>
          </a:p>
          <a:p>
            <a:pPr marL="491499" indent="-457200">
              <a:buFont typeface="+mj-lt"/>
              <a:buAutoNum type="arabicPeriod"/>
            </a:pPr>
            <a:r>
              <a:rPr lang="en-US" altLang="en-US" sz="1800" dirty="0">
                <a:ea typeface="ヒラギノ角ゴ Pro W3" pitchFamily="-84" charset="-128"/>
                <a:cs typeface="ヒラギノ角ゴ Pro W3" pitchFamily="-84" charset="-128"/>
              </a:rPr>
              <a:t>By 2022-2023, the problem will be eliminated because no one will need to drop out.  </a:t>
            </a:r>
          </a:p>
          <a:p>
            <a:pPr eaLnBrk="1" hangingPunct="1">
              <a:lnSpc>
                <a:spcPct val="90000"/>
              </a:lnSpc>
              <a:buFontTx/>
              <a:buNone/>
            </a:pPr>
            <a:endParaRPr lang="en-US" altLang="en-US" sz="2000" dirty="0">
              <a:solidFill>
                <a:srgbClr val="CC6600"/>
              </a:solidFill>
              <a:ea typeface="ヒラギノ角ゴ Pro W3" pitchFamily="-84" charset="-128"/>
              <a:cs typeface="ヒラギノ角ゴ Pro W3" pitchFamily="-84" charset="-128"/>
            </a:endParaRPr>
          </a:p>
          <a:p>
            <a:pPr eaLnBrk="1" hangingPunct="1">
              <a:lnSpc>
                <a:spcPct val="90000"/>
              </a:lnSpc>
              <a:buFontTx/>
              <a:buNone/>
            </a:pPr>
            <a:endParaRPr lang="en-US" altLang="en-US" sz="2000" dirty="0">
              <a:ea typeface="ヒラギノ角ゴ Pro W3" pitchFamily="-84" charset="-128"/>
              <a:cs typeface="ヒラギノ角ゴ Pro W3" pitchFamily="-84" charset="-128"/>
            </a:endParaRPr>
          </a:p>
          <a:p>
            <a:pPr lvl="1" eaLnBrk="1" hangingPunct="1">
              <a:lnSpc>
                <a:spcPct val="90000"/>
              </a:lnSpc>
              <a:buFontTx/>
              <a:buNone/>
            </a:pPr>
            <a:r>
              <a:rPr lang="en-US" altLang="en-US" sz="2000" dirty="0">
                <a:ea typeface="ヒラギノ角ゴ Pro W3" pitchFamily="-84" charset="-128"/>
                <a:cs typeface="ヒラギノ角ゴ Pro W3" pitchFamily="-84" charset="-128"/>
              </a:rPr>
              <a:t>	</a:t>
            </a:r>
          </a:p>
          <a:p>
            <a:pPr eaLnBrk="1" hangingPunct="1">
              <a:lnSpc>
                <a:spcPct val="90000"/>
              </a:lnSpc>
              <a:buFontTx/>
              <a:buNone/>
            </a:pPr>
            <a:endParaRPr lang="en-US" altLang="en-US" sz="2400" dirty="0">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8920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AB1A8311-F672-6F4D-83B2-A5998163CD8B}"/>
              </a:ext>
            </a:extLst>
          </p:cNvPr>
          <p:cNvSpPr>
            <a:spLocks noGrp="1" noChangeArrowheads="1"/>
          </p:cNvSpPr>
          <p:nvPr>
            <p:ph idx="1"/>
          </p:nvPr>
        </p:nvSpPr>
        <p:spPr>
          <a:xfrm>
            <a:off x="457200" y="1447800"/>
            <a:ext cx="8430323" cy="5334000"/>
          </a:xfrm>
        </p:spPr>
        <p:txBody>
          <a:bodyPr>
            <a:noAutofit/>
          </a:bodyPr>
          <a:lstStyle/>
          <a:p>
            <a:r>
              <a:rPr lang="en-US" altLang="en-US" sz="1800" dirty="0">
                <a:solidFill>
                  <a:schemeClr val="accent6"/>
                </a:solidFill>
                <a:ea typeface="ヒラギノ角ゴ Pro W3" pitchFamily="-84" charset="-128"/>
                <a:cs typeface="ヒラギノ角ゴ Pro W3" pitchFamily="-84" charset="-128"/>
              </a:rPr>
              <a:t>Write a justification indicating why you set the benchmarks quoting at least two justifications from Chapter 8 here:</a:t>
            </a:r>
            <a:endParaRPr lang="en-US" altLang="en-US" sz="1800" dirty="0">
              <a:solidFill>
                <a:srgbClr val="CC6600"/>
              </a:solidFill>
              <a:ea typeface="ヒラギノ角ゴ Pro W3" pitchFamily="-84" charset="-128"/>
              <a:cs typeface="ヒラギノ角ゴ Pro W3" pitchFamily="-84" charset="-128"/>
            </a:endParaRPr>
          </a:p>
          <a:p>
            <a:pPr marL="491499" indent="-457200">
              <a:buFont typeface="+mj-lt"/>
              <a:buAutoNum type="arabicPeriod"/>
            </a:pPr>
            <a:r>
              <a:rPr lang="en-US" altLang="en-US" sz="1800" dirty="0">
                <a:ea typeface="ヒラギノ角ゴ Pro W3" pitchFamily="-84" charset="-128"/>
                <a:cs typeface="ヒラギノ角ゴ Pro W3" pitchFamily="-84" charset="-128"/>
              </a:rPr>
              <a:t>In 2020-2021, the dropout rate will be reduced to 7.5% because we can expect a fast change.  </a:t>
            </a:r>
          </a:p>
          <a:p>
            <a:pPr marL="491499" indent="-457200">
              <a:buFont typeface="+mj-lt"/>
              <a:buAutoNum type="arabicPeriod"/>
            </a:pPr>
            <a:endParaRPr lang="en-US" altLang="en-US" sz="900" dirty="0">
              <a:ea typeface="ヒラギノ角ゴ Pro W3" pitchFamily="-84" charset="-128"/>
              <a:cs typeface="ヒラギノ角ゴ Pro W3" pitchFamily="-84" charset="-128"/>
            </a:endParaRPr>
          </a:p>
          <a:p>
            <a:pPr marL="491499" indent="-457200">
              <a:buFont typeface="+mj-lt"/>
              <a:buAutoNum type="arabicPeriod"/>
            </a:pPr>
            <a:endParaRPr lang="en-US" altLang="en-US" sz="800" dirty="0">
              <a:ea typeface="ヒラギノ角ゴ Pro W3" pitchFamily="-84" charset="-128"/>
              <a:cs typeface="ヒラギノ角ゴ Pro W3" pitchFamily="-84" charset="-128"/>
            </a:endParaRPr>
          </a:p>
          <a:p>
            <a:pPr marL="491499" indent="-457200">
              <a:buFont typeface="+mj-lt"/>
              <a:buAutoNum type="arabicPeriod"/>
            </a:pPr>
            <a:r>
              <a:rPr lang="en-US" altLang="en-US" sz="1800" dirty="0">
                <a:ea typeface="ヒラギノ角ゴ Pro W3" pitchFamily="-84" charset="-128"/>
                <a:cs typeface="ヒラギノ角ゴ Pro W3" pitchFamily="-84" charset="-128"/>
              </a:rPr>
              <a:t>The following year, the rate will decrease to 5.5% or less because after two years, everyone will know about the policy and will improve their grades, so more people will be able to afford to stay in school and less will drop out.  </a:t>
            </a:r>
          </a:p>
          <a:p>
            <a:pPr marL="491499" indent="-457200">
              <a:buFont typeface="+mj-lt"/>
              <a:buAutoNum type="arabicPeriod"/>
            </a:pPr>
            <a:endParaRPr lang="en-US" altLang="en-US" sz="1800" dirty="0">
              <a:ea typeface="ヒラギノ角ゴ Pro W3" pitchFamily="-84" charset="-128"/>
              <a:cs typeface="ヒラギノ角ゴ Pro W3" pitchFamily="-84" charset="-128"/>
            </a:endParaRPr>
          </a:p>
          <a:p>
            <a:pPr marL="491499" indent="-457200">
              <a:buFont typeface="+mj-lt"/>
              <a:buAutoNum type="arabicPeriod"/>
            </a:pPr>
            <a:endParaRPr lang="en-US" altLang="en-US" sz="1800" dirty="0">
              <a:ea typeface="ヒラギノ角ゴ Pro W3" pitchFamily="-84" charset="-128"/>
              <a:cs typeface="ヒラギノ角ゴ Pro W3" pitchFamily="-84" charset="-128"/>
            </a:endParaRPr>
          </a:p>
          <a:p>
            <a:pPr marL="491499" indent="-457200">
              <a:buFont typeface="+mj-lt"/>
              <a:buAutoNum type="arabicPeriod"/>
            </a:pPr>
            <a:r>
              <a:rPr lang="en-US" altLang="en-US" sz="1800" dirty="0">
                <a:ea typeface="ヒラギノ角ゴ Pro W3" pitchFamily="-84" charset="-128"/>
                <a:cs typeface="ヒラギノ角ゴ Pro W3" pitchFamily="-84" charset="-128"/>
              </a:rPr>
              <a:t>By 2022-2023, the problem will be eliminated because no one will need to drop out.  </a:t>
            </a:r>
          </a:p>
          <a:p>
            <a:pPr eaLnBrk="1" hangingPunct="1">
              <a:lnSpc>
                <a:spcPct val="90000"/>
              </a:lnSpc>
              <a:buFontTx/>
              <a:buNone/>
            </a:pPr>
            <a:endParaRPr lang="en-US" altLang="en-US" sz="2000" dirty="0">
              <a:solidFill>
                <a:srgbClr val="CC6600"/>
              </a:solidFill>
              <a:ea typeface="ヒラギノ角ゴ Pro W3" pitchFamily="-84" charset="-128"/>
              <a:cs typeface="ヒラギノ角ゴ Pro W3" pitchFamily="-84" charset="-128"/>
            </a:endParaRPr>
          </a:p>
          <a:p>
            <a:pPr eaLnBrk="1" hangingPunct="1">
              <a:lnSpc>
                <a:spcPct val="90000"/>
              </a:lnSpc>
              <a:buFontTx/>
              <a:buNone/>
            </a:pPr>
            <a:endParaRPr lang="en-US" altLang="en-US" sz="2000" dirty="0">
              <a:ea typeface="ヒラギノ角ゴ Pro W3" pitchFamily="-84" charset="-128"/>
              <a:cs typeface="ヒラギノ角ゴ Pro W3" pitchFamily="-84" charset="-128"/>
            </a:endParaRPr>
          </a:p>
          <a:p>
            <a:pPr lvl="1" eaLnBrk="1" hangingPunct="1">
              <a:lnSpc>
                <a:spcPct val="90000"/>
              </a:lnSpc>
              <a:buFontTx/>
              <a:buNone/>
            </a:pPr>
            <a:r>
              <a:rPr lang="en-US" altLang="en-US" sz="2000" dirty="0">
                <a:ea typeface="ヒラギノ角ゴ Pro W3" pitchFamily="-84" charset="-128"/>
                <a:cs typeface="ヒラギノ角ゴ Pro W3" pitchFamily="-84" charset="-128"/>
              </a:rPr>
              <a:t>	</a:t>
            </a:r>
          </a:p>
          <a:p>
            <a:pPr eaLnBrk="1" hangingPunct="1">
              <a:lnSpc>
                <a:spcPct val="90000"/>
              </a:lnSpc>
              <a:buFontTx/>
              <a:buNone/>
            </a:pPr>
            <a:endParaRPr lang="en-US" altLang="en-US" sz="2400" dirty="0">
              <a:ea typeface="ヒラギノ角ゴ Pro W3" pitchFamily="-84" charset="-128"/>
              <a:cs typeface="ヒラギノ角ゴ Pro W3" pitchFamily="-84" charset="-128"/>
            </a:endParaRPr>
          </a:p>
        </p:txBody>
      </p:sp>
      <p:sp>
        <p:nvSpPr>
          <p:cNvPr id="2" name="Title 1"/>
          <p:cNvSpPr>
            <a:spLocks noGrp="1"/>
          </p:cNvSpPr>
          <p:nvPr>
            <p:ph type="title"/>
          </p:nvPr>
        </p:nvSpPr>
        <p:spPr/>
        <p:txBody>
          <a:bodyPr>
            <a:normAutofit/>
          </a:bodyPr>
          <a:lstStyle/>
          <a:p>
            <a:r>
              <a:rPr lang="en-US" altLang="en-US" dirty="0">
                <a:ea typeface="ヒラギノ角ゴ Pro W3" pitchFamily="-84" charset="-128"/>
              </a:rPr>
              <a:t>Exercise 8.5B (Justification)</a:t>
            </a:r>
            <a:endParaRPr lang="en-US" b="0" dirty="0">
              <a:latin typeface="Segoe UI Semilight" panose="020B0402040204020203" pitchFamily="34" charset="0"/>
              <a:cs typeface="Segoe UI Semilight" panose="020B0402040204020203" pitchFamily="34" charset="0"/>
            </a:endParaRPr>
          </a:p>
        </p:txBody>
      </p:sp>
      <p:sp>
        <p:nvSpPr>
          <p:cNvPr id="28674" name="TextBox 2"/>
          <p:cNvSpPr txBox="1">
            <a:spLocks noChangeArrowheads="1"/>
          </p:cNvSpPr>
          <p:nvPr/>
        </p:nvSpPr>
        <p:spPr bwMode="auto">
          <a:xfrm>
            <a:off x="914400" y="2667000"/>
            <a:ext cx="78969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a:defRPr/>
            </a:pPr>
            <a:r>
              <a:rPr lang="en-US" alt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a:t>
            </a:r>
            <a:r>
              <a:rPr kumimoji="0" lang="en-US" altLang="en-US" sz="14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1: </a:t>
            </a:r>
            <a:r>
              <a:rPr kumimoji="0" lang="en-US" altLang="en-US" sz="14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Poor justification</a:t>
            </a:r>
            <a:r>
              <a:rPr lang="en-US" altLang="en-US" sz="1400" b="0" baseline="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 U</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nrealistic based on the historical baseline data.</a:t>
            </a:r>
            <a:endParaRPr kumimoji="0" lang="en-US" altLang="en-US" sz="14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a:defRPr/>
            </a:pPr>
            <a:r>
              <a:rPr kumimoji="0" lang="en-US" altLang="en-US" sz="14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Correct</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 ”Pay close attention to the baseline forecast” (</a:t>
            </a:r>
            <a:r>
              <a:rPr lang="en-US" altLang="en-US" sz="1400" b="0" dirty="0" err="1">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Coplin</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 2017, p. 101). The benchmark would not be very different because the dropout pattern was steadily getting worse.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8675" name="Rectangle 1"/>
          <p:cNvSpPr>
            <a:spLocks noChangeArrowheads="1"/>
          </p:cNvSpPr>
          <p:nvPr/>
        </p:nvSpPr>
        <p:spPr bwMode="auto">
          <a:xfrm>
            <a:off x="914400" y="4191000"/>
            <a:ext cx="7696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spcBef>
                <a:spcPct val="0"/>
              </a:spcBef>
              <a:spcAft>
                <a:spcPct val="0"/>
              </a:spcAft>
              <a:buClrTx/>
              <a:buSzTx/>
              <a:buFontTx/>
              <a:buNone/>
              <a:tabLst/>
              <a:defRPr/>
            </a:pPr>
            <a:r>
              <a:rPr lang="en-US" alt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2: </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Forecast is incorrect. The benchmark should be an exact number.</a:t>
            </a:r>
            <a:r>
              <a:rPr lang="en-US" alt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marL="0" marR="0" lvl="0" indent="0" algn="l" defTabSz="914400" rtl="0" eaLnBrk="0" fontAlgn="base" latinLnBrk="0" hangingPunct="0">
              <a:spcBef>
                <a:spcPct val="0"/>
              </a:spcBef>
              <a:spcAft>
                <a:spcPct val="0"/>
              </a:spcAft>
              <a:buClrTx/>
              <a:buSzTx/>
              <a:buFontTx/>
              <a:buNone/>
              <a:tabLst/>
              <a:defRPr/>
            </a:pPr>
            <a:r>
              <a:rPr lang="en-US" alt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Correct: </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“Estimate how strong government resources are in implementing the policy” (</a:t>
            </a:r>
            <a:r>
              <a:rPr lang="en-US" altLang="en-US" sz="1400" b="0" dirty="0" err="1">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Coplin</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 2017, p. 101). SU may not have enough money to give all eligible sophomores $2000 after a while, so the dropout rate will not be lowered drastically.</a:t>
            </a:r>
            <a:endParaRPr lang="en-US" altLang="en-US" sz="1400" b="0" dirty="0">
              <a:solidFill>
                <a:srgbClr val="FF0000"/>
              </a:solidFill>
              <a:highlight>
                <a:srgbClr val="FFFF00"/>
              </a:highligh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8676" name="Rectangle 3"/>
          <p:cNvSpPr>
            <a:spLocks noChangeArrowheads="1"/>
          </p:cNvSpPr>
          <p:nvPr/>
        </p:nvSpPr>
        <p:spPr bwMode="auto">
          <a:xfrm>
            <a:off x="1470660" y="5459849"/>
            <a:ext cx="74397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3: </a:t>
            </a:r>
            <a:r>
              <a:rPr lang="en-US" altLang="en-US" sz="14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Forecast is incorrect and unrealistic.</a:t>
            </a:r>
            <a:r>
              <a:rPr kumimoji="0" lang="en-US" altLang="en-US" sz="14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You can never fully eradicate a problem like dropouts.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Correct: </a:t>
            </a:r>
            <a:r>
              <a:rPr kumimoji="0" lang="en-US" altLang="en-US" sz="14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The rate will be significantly lower by the third year because scholarship assistance will be widespread and fewer students will drop out. Tuition costs are a “powerful…factor contributing to the societal problem” (</a:t>
            </a:r>
            <a:r>
              <a:rPr kumimoji="0" lang="en-US" altLang="en-US" sz="1400" b="0" i="0" u="none" strike="noStrike" kern="1200" cap="none" spc="0" normalizeH="0" baseline="0" noProof="0" dirty="0" err="1">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Coplin</a:t>
            </a:r>
            <a:r>
              <a:rPr kumimoji="0" lang="en-US" altLang="en-US" sz="14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2017, p. 101), so we can expect a big impact on the drop out rate.</a:t>
            </a:r>
          </a:p>
        </p:txBody>
      </p:sp>
    </p:spTree>
    <p:extLst>
      <p:ext uri="{BB962C8B-B14F-4D97-AF65-F5344CB8AC3E}">
        <p14:creationId xmlns:p14="http://schemas.microsoft.com/office/powerpoint/2010/main" val="174419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ea typeface="ヒラギノ角ゴ Pro W3" pitchFamily="-84" charset="-128"/>
              </a:rPr>
              <a:t>Exercise 8.6 A</a:t>
            </a:r>
          </a:p>
        </p:txBody>
      </p:sp>
      <p:sp>
        <p:nvSpPr>
          <p:cNvPr id="29698" name="Text Placeholder 2"/>
          <p:cNvSpPr>
            <a:spLocks noGrp="1"/>
          </p:cNvSpPr>
          <p:nvPr>
            <p:ph idx="1"/>
          </p:nvPr>
        </p:nvSpPr>
        <p:spPr>
          <a:xfrm>
            <a:off x="533400" y="1447800"/>
            <a:ext cx="8201723" cy="4800600"/>
          </a:xfrm>
        </p:spPr>
        <p:txBody>
          <a:bodyPr>
            <a:noAutofit/>
          </a:bodyPr>
          <a:lstStyle/>
          <a:p>
            <a:pPr marL="34299" indent="0">
              <a:buNone/>
            </a:pPr>
            <a:r>
              <a:rPr lang="en-US" altLang="en-US" sz="2500" dirty="0">
                <a:solidFill>
                  <a:schemeClr val="accent6"/>
                </a:solidFill>
                <a:ea typeface="ヒラギノ角ゴ Pro W3" pitchFamily="-84" charset="-128"/>
                <a:cs typeface="ヒラギノ角ゴ Pro W3" pitchFamily="-84" charset="-128"/>
              </a:rPr>
              <a:t>Identify a player whom you would present an oral briefing to using the benchmark you developed for Exercise 8.5. List the player’s name, organization and title below.</a:t>
            </a:r>
          </a:p>
          <a:p>
            <a:r>
              <a:rPr lang="en-US" altLang="en-US" sz="2500" dirty="0">
                <a:solidFill>
                  <a:schemeClr val="accent6"/>
                </a:solidFill>
                <a:ea typeface="ヒラギノ角ゴ Pro W3" pitchFamily="-84" charset="-128"/>
                <a:cs typeface="ヒラギノ角ゴ Pro W3" pitchFamily="-84" charset="-128"/>
              </a:rPr>
              <a:t>List the player’s name and organization here: </a:t>
            </a:r>
            <a:r>
              <a:rPr lang="en-US" altLang="en-US" sz="2500" dirty="0">
                <a:ea typeface="ヒラギノ角ゴ Pro W3" pitchFamily="-84" charset="-128"/>
                <a:cs typeface="ヒラギノ角ゴ Pro W3" pitchFamily="-84" charset="-128"/>
              </a:rPr>
              <a:t>Kent </a:t>
            </a:r>
            <a:r>
              <a:rPr lang="en-US" altLang="en-US" sz="2500" dirty="0" err="1">
                <a:ea typeface="ヒラギノ角ゴ Pro W3" pitchFamily="-84" charset="-128"/>
                <a:cs typeface="ヒラギノ角ゴ Pro W3" pitchFamily="-84" charset="-128"/>
              </a:rPr>
              <a:t>Syverud</a:t>
            </a:r>
            <a:r>
              <a:rPr lang="en-US" altLang="en-US" sz="2500" dirty="0">
                <a:ea typeface="ヒラギノ角ゴ Pro W3" pitchFamily="-84" charset="-128"/>
                <a:cs typeface="ヒラギノ角ゴ Pro W3" pitchFamily="-84" charset="-128"/>
              </a:rPr>
              <a:t> </a:t>
            </a:r>
          </a:p>
          <a:p>
            <a:endParaRPr lang="en-US" altLang="en-US" sz="2500" dirty="0">
              <a:ea typeface="ヒラギノ角ゴ Pro W3" pitchFamily="-84" charset="-128"/>
              <a:cs typeface="ヒラギノ角ゴ Pro W3" pitchFamily="-84" charset="-128"/>
            </a:endParaRPr>
          </a:p>
          <a:p>
            <a:r>
              <a:rPr lang="en-US" altLang="en-US" sz="2500" dirty="0">
                <a:solidFill>
                  <a:schemeClr val="accent6"/>
                </a:solidFill>
                <a:ea typeface="ヒラギノ角ゴ Pro W3" pitchFamily="-84" charset="-128"/>
                <a:cs typeface="ヒラギノ角ゴ Pro W3" pitchFamily="-84" charset="-128"/>
              </a:rPr>
              <a:t>List the player’s title here: </a:t>
            </a:r>
            <a:r>
              <a:rPr lang="en-US" altLang="en-US" sz="2500" dirty="0">
                <a:ea typeface="ヒラギノ角ゴ Pro W3" pitchFamily="-84" charset="-128"/>
                <a:cs typeface="ヒラギノ角ゴ Pro W3" pitchFamily="-84" charset="-128"/>
              </a:rPr>
              <a:t>Teacher of PAF 101</a:t>
            </a:r>
          </a:p>
          <a:p>
            <a:endParaRPr lang="en-US" altLang="en-US" sz="2500" dirty="0">
              <a:ea typeface="ヒラギノ角ゴ Pro W3" pitchFamily="-84" charset="-128"/>
              <a:cs typeface="ヒラギノ角ゴ Pro W3" pitchFamily="-84" charset="-128"/>
            </a:endParaRPr>
          </a:p>
          <a:p>
            <a:r>
              <a:rPr lang="en-US" altLang="en-US" sz="2500" dirty="0">
                <a:solidFill>
                  <a:schemeClr val="accent6"/>
                </a:solidFill>
                <a:ea typeface="ヒラギノ角ゴ Pro W3" pitchFamily="-84" charset="-128"/>
                <a:cs typeface="ヒラギノ角ゴ Pro W3" pitchFamily="-84" charset="-128"/>
              </a:rPr>
              <a:t>Briefly discuss why you choose this player to receive the memo here: </a:t>
            </a:r>
            <a:r>
              <a:rPr lang="en-US" altLang="en-US" sz="2500" dirty="0">
                <a:ea typeface="ヒラギノ角ゴ Pro W3" pitchFamily="-84" charset="-128"/>
                <a:cs typeface="ヒラギノ角ゴ Pro W3" pitchFamily="-84" charset="-128"/>
              </a:rPr>
              <a:t>He has influence over undergraduate students in his class. </a:t>
            </a:r>
          </a:p>
          <a:p>
            <a:endParaRPr lang="en-US" altLang="en-US" dirty="0">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24830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F0CEE88-B853-654D-9C08-2F17999954D5}"/>
              </a:ext>
            </a:extLst>
          </p:cNvPr>
          <p:cNvSpPr>
            <a:spLocks noGrp="1"/>
          </p:cNvSpPr>
          <p:nvPr>
            <p:ph idx="1"/>
          </p:nvPr>
        </p:nvSpPr>
        <p:spPr>
          <a:xfrm>
            <a:off x="533400" y="1447800"/>
            <a:ext cx="8201723" cy="4800600"/>
          </a:xfrm>
        </p:spPr>
        <p:txBody>
          <a:bodyPr>
            <a:noAutofit/>
          </a:bodyPr>
          <a:lstStyle/>
          <a:p>
            <a:pPr marL="34299" indent="0">
              <a:buNone/>
            </a:pPr>
            <a:r>
              <a:rPr lang="en-US" altLang="en-US" sz="2500" dirty="0">
                <a:solidFill>
                  <a:schemeClr val="accent6"/>
                </a:solidFill>
                <a:ea typeface="ヒラギノ角ゴ Pro W3" pitchFamily="-84" charset="-128"/>
                <a:cs typeface="ヒラギノ角ゴ Pro W3" pitchFamily="-84" charset="-128"/>
              </a:rPr>
              <a:t>Identify a player whom you would present an oral briefing to using the benchmark you developed for Exercise 8.5. List the player’s name, organization and title below.</a:t>
            </a:r>
          </a:p>
          <a:p>
            <a:r>
              <a:rPr lang="en-US" altLang="en-US" sz="2500" dirty="0">
                <a:solidFill>
                  <a:schemeClr val="accent6"/>
                </a:solidFill>
                <a:ea typeface="ヒラギノ角ゴ Pro W3" pitchFamily="-84" charset="-128"/>
                <a:cs typeface="ヒラギノ角ゴ Pro W3" pitchFamily="-84" charset="-128"/>
              </a:rPr>
              <a:t>List the player’s name and organization here: </a:t>
            </a:r>
            <a:r>
              <a:rPr lang="en-US" altLang="en-US" sz="2500" dirty="0">
                <a:ea typeface="ヒラギノ角ゴ Pro W3" pitchFamily="-84" charset="-128"/>
                <a:cs typeface="ヒラギノ角ゴ Pro W3" pitchFamily="-84" charset="-128"/>
              </a:rPr>
              <a:t>Kent </a:t>
            </a:r>
            <a:r>
              <a:rPr lang="en-US" altLang="en-US" sz="2500" dirty="0" err="1">
                <a:ea typeface="ヒラギノ角ゴ Pro W3" pitchFamily="-84" charset="-128"/>
                <a:cs typeface="ヒラギノ角ゴ Pro W3" pitchFamily="-84" charset="-128"/>
              </a:rPr>
              <a:t>Syverud</a:t>
            </a:r>
            <a:r>
              <a:rPr lang="en-US" altLang="en-US" sz="2500" dirty="0">
                <a:ea typeface="ヒラギノ角ゴ Pro W3" pitchFamily="-84" charset="-128"/>
                <a:cs typeface="ヒラギノ角ゴ Pro W3" pitchFamily="-84" charset="-128"/>
              </a:rPr>
              <a:t> </a:t>
            </a:r>
          </a:p>
          <a:p>
            <a:endParaRPr lang="en-US" altLang="en-US" sz="2500" dirty="0">
              <a:ea typeface="ヒラギノ角ゴ Pro W3" pitchFamily="-84" charset="-128"/>
              <a:cs typeface="ヒラギノ角ゴ Pro W3" pitchFamily="-84" charset="-128"/>
            </a:endParaRPr>
          </a:p>
          <a:p>
            <a:r>
              <a:rPr lang="en-US" altLang="en-US" sz="2500" dirty="0">
                <a:solidFill>
                  <a:schemeClr val="accent6"/>
                </a:solidFill>
                <a:ea typeface="ヒラギノ角ゴ Pro W3" pitchFamily="-84" charset="-128"/>
                <a:cs typeface="ヒラギノ角ゴ Pro W3" pitchFamily="-84" charset="-128"/>
              </a:rPr>
              <a:t>List the player’s title here: </a:t>
            </a:r>
            <a:r>
              <a:rPr lang="en-US" altLang="en-US" sz="2500" dirty="0">
                <a:ea typeface="ヒラギノ角ゴ Pro W3" pitchFamily="-84" charset="-128"/>
                <a:cs typeface="ヒラギノ角ゴ Pro W3" pitchFamily="-84" charset="-128"/>
              </a:rPr>
              <a:t>Teacher of PAF 101</a:t>
            </a:r>
          </a:p>
          <a:p>
            <a:endParaRPr lang="en-US" altLang="en-US" sz="2500" dirty="0">
              <a:ea typeface="ヒラギノ角ゴ Pro W3" pitchFamily="-84" charset="-128"/>
              <a:cs typeface="ヒラギノ角ゴ Pro W3" pitchFamily="-84" charset="-128"/>
            </a:endParaRPr>
          </a:p>
          <a:p>
            <a:r>
              <a:rPr lang="en-US" altLang="en-US" sz="2500" dirty="0">
                <a:solidFill>
                  <a:schemeClr val="accent6"/>
                </a:solidFill>
                <a:ea typeface="ヒラギノ角ゴ Pro W3" pitchFamily="-84" charset="-128"/>
                <a:cs typeface="ヒラギノ角ゴ Pro W3" pitchFamily="-84" charset="-128"/>
              </a:rPr>
              <a:t>Briefly discuss why you choose this player to receive the memo here: </a:t>
            </a:r>
            <a:r>
              <a:rPr lang="en-US" altLang="en-US" sz="2500" dirty="0">
                <a:ea typeface="ヒラギノ角ゴ Pro W3" pitchFamily="-84" charset="-128"/>
                <a:cs typeface="ヒラギノ角ゴ Pro W3" pitchFamily="-84" charset="-128"/>
              </a:rPr>
              <a:t>He has influence over undergraduate students in his class. </a:t>
            </a:r>
          </a:p>
          <a:p>
            <a:endParaRPr lang="en-US" altLang="en-US" dirty="0">
              <a:ea typeface="ヒラギノ角ゴ Pro W3" pitchFamily="-84" charset="-128"/>
              <a:cs typeface="ヒラギノ角ゴ Pro W3" pitchFamily="-84" charset="-128"/>
            </a:endParaRPr>
          </a:p>
        </p:txBody>
      </p:sp>
      <p:sp>
        <p:nvSpPr>
          <p:cNvPr id="51202" name="Title 1"/>
          <p:cNvSpPr>
            <a:spLocks noGrp="1"/>
          </p:cNvSpPr>
          <p:nvPr>
            <p:ph type="title"/>
          </p:nvPr>
        </p:nvSpPr>
        <p:spPr/>
        <p:txBody>
          <a:bodyPr/>
          <a:lstStyle/>
          <a:p>
            <a:r>
              <a:rPr lang="en-US" altLang="en-US"/>
              <a:t>Exercise 8.6 A</a:t>
            </a:r>
          </a:p>
        </p:txBody>
      </p:sp>
      <p:sp>
        <p:nvSpPr>
          <p:cNvPr id="51204" name="Rectangle 3"/>
          <p:cNvSpPr>
            <a:spLocks noChangeArrowheads="1"/>
          </p:cNvSpPr>
          <p:nvPr/>
        </p:nvSpPr>
        <p:spPr bwMode="auto">
          <a:xfrm>
            <a:off x="772291" y="3048000"/>
            <a:ext cx="74573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sz="3200">
                <a:solidFill>
                  <a:schemeClr val="tx1"/>
                </a:solidFill>
                <a:latin typeface="Tahoma" panose="020B0604030504040204" pitchFamily="34" charset="0"/>
                <a:ea typeface="ヒラギノ角ゴ Pro W3" charset="-128"/>
                <a:cs typeface="ヒラギノ角ゴ Pro W3"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ヒラギノ角ゴ Pro W3" charset="-128"/>
                <a:cs typeface="ヒラギノ角ゴ Pro W3"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cs typeface="ヒラギノ角ゴ Pro W3"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cs typeface="ヒラギノ角ゴ Pro W3"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9pPr>
          </a:lstStyle>
          <a:p>
            <a:pPr>
              <a:spcBef>
                <a:spcPct val="0"/>
              </a:spcBef>
              <a:buFontTx/>
              <a:buNone/>
            </a:pPr>
            <a:r>
              <a:rPr lang="en-US" altLang="en-US" sz="16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1: </a:t>
            </a: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Missing organization. </a:t>
            </a:r>
          </a:p>
          <a:p>
            <a:pPr>
              <a:spcBef>
                <a:spcPct val="0"/>
              </a:spcBef>
              <a:buFontTx/>
              <a:buNone/>
            </a:pPr>
            <a:r>
              <a:rPr lang="en-US" altLang="en-US" sz="16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Correct: </a:t>
            </a: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Kent Syverud, Syracuse University </a:t>
            </a:r>
          </a:p>
        </p:txBody>
      </p:sp>
      <p:sp>
        <p:nvSpPr>
          <p:cNvPr id="51205" name="Rectangle 4"/>
          <p:cNvSpPr>
            <a:spLocks noChangeArrowheads="1"/>
          </p:cNvSpPr>
          <p:nvPr/>
        </p:nvSpPr>
        <p:spPr bwMode="auto">
          <a:xfrm>
            <a:off x="739485" y="4063425"/>
            <a:ext cx="51279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sz="3200">
                <a:solidFill>
                  <a:schemeClr val="tx1"/>
                </a:solidFill>
                <a:latin typeface="Tahoma" panose="020B0604030504040204" pitchFamily="34" charset="0"/>
                <a:ea typeface="ヒラギノ角ゴ Pro W3" charset="-128"/>
                <a:cs typeface="ヒラギノ角ゴ Pro W3"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ヒラギノ角ゴ Pro W3" charset="-128"/>
                <a:cs typeface="ヒラギノ角ゴ Pro W3"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cs typeface="ヒラギノ角ゴ Pro W3"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cs typeface="ヒラギノ角ゴ Pro W3"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9pPr>
          </a:lstStyle>
          <a:p>
            <a:pPr>
              <a:spcBef>
                <a:spcPct val="0"/>
              </a:spcBef>
              <a:buFontTx/>
              <a:buNone/>
            </a:pPr>
            <a:r>
              <a:rPr lang="en-US" altLang="en-US" sz="16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2: </a:t>
            </a: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Incorrect title</a:t>
            </a:r>
          </a:p>
          <a:p>
            <a:pPr>
              <a:spcBef>
                <a:spcPct val="0"/>
              </a:spcBef>
              <a:buFontTx/>
              <a:buNone/>
            </a:pPr>
            <a:r>
              <a:rPr lang="en-US" altLang="en-US" sz="16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Correct: </a:t>
            </a: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Chancellor of Syracuse University</a:t>
            </a:r>
          </a:p>
        </p:txBody>
      </p:sp>
      <p:sp>
        <p:nvSpPr>
          <p:cNvPr id="51206" name="Rectangle 5"/>
          <p:cNvSpPr>
            <a:spLocks noChangeArrowheads="1"/>
          </p:cNvSpPr>
          <p:nvPr/>
        </p:nvSpPr>
        <p:spPr bwMode="auto">
          <a:xfrm>
            <a:off x="739485" y="5745911"/>
            <a:ext cx="8224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sz="3200">
                <a:solidFill>
                  <a:schemeClr val="tx1"/>
                </a:solidFill>
                <a:latin typeface="Tahoma" panose="020B0604030504040204" pitchFamily="34" charset="0"/>
                <a:ea typeface="ヒラギノ角ゴ Pro W3" charset="-128"/>
                <a:cs typeface="ヒラギノ角ゴ Pro W3"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ヒラギノ角ゴ Pro W3" charset="-128"/>
                <a:cs typeface="ヒラギノ角ゴ Pro W3"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cs typeface="ヒラギノ角ゴ Pro W3"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cs typeface="ヒラギノ角ゴ Pro W3"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cs typeface="ヒラギノ角ゴ Pro W3" charset="-128"/>
              </a:defRPr>
            </a:lvl9pPr>
          </a:lstStyle>
          <a:p>
            <a:pPr>
              <a:spcBef>
                <a:spcPct val="0"/>
              </a:spcBef>
              <a:buFontTx/>
              <a:buNone/>
            </a:pPr>
            <a:r>
              <a:rPr lang="en-US" altLang="en-US" sz="16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3: </a:t>
            </a: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Poor Justification. </a:t>
            </a:r>
          </a:p>
          <a:p>
            <a:pPr>
              <a:spcBef>
                <a:spcPct val="0"/>
              </a:spcBef>
              <a:buFontTx/>
              <a:buNone/>
            </a:pPr>
            <a:r>
              <a:rPr lang="en-US" altLang="en-US" sz="16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Correct: </a:t>
            </a: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A reason for Syverud would be that he has direct impact on the decisions made by the Board of Trustees who are responsible for the fiscal policies at Syracuse University.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a:ea typeface="ヒラギノ角ゴ Pro W3" pitchFamily="-84" charset="-128"/>
              </a:rPr>
              <a:t>Exercise 8.6 B</a:t>
            </a:r>
          </a:p>
        </p:txBody>
      </p:sp>
      <p:sp>
        <p:nvSpPr>
          <p:cNvPr id="31746" name="Rectangle 3"/>
          <p:cNvSpPr>
            <a:spLocks noGrp="1" noChangeArrowheads="1"/>
          </p:cNvSpPr>
          <p:nvPr>
            <p:ph idx="1"/>
          </p:nvPr>
        </p:nvSpPr>
        <p:spPr>
          <a:xfrm>
            <a:off x="381000" y="1524000"/>
            <a:ext cx="8582723" cy="533400"/>
          </a:xfrm>
        </p:spPr>
        <p:txBody>
          <a:bodyPr>
            <a:normAutofit lnSpcReduction="10000"/>
          </a:bodyPr>
          <a:lstStyle/>
          <a:p>
            <a:r>
              <a:rPr lang="en-US" altLang="en-US" sz="1800" dirty="0">
                <a:solidFill>
                  <a:schemeClr val="accent6"/>
                </a:solidFill>
                <a:ea typeface="ヒラギノ角ゴ Pro W3" pitchFamily="-84" charset="-128"/>
                <a:cs typeface="ヒラギノ角ゴ Pro W3" pitchFamily="-84" charset="-128"/>
              </a:rPr>
              <a:t>Place a graph that shows the historical pattern, baseline, and benchmark forecasts below.  Follow the instructions in the book to create a trend line graph.</a:t>
            </a:r>
          </a:p>
          <a:p>
            <a:pPr>
              <a:lnSpc>
                <a:spcPct val="90000"/>
              </a:lnSpc>
              <a:buFontTx/>
              <a:buNone/>
            </a:pPr>
            <a:endParaRPr lang="en-US" altLang="en-US" sz="2000" dirty="0">
              <a:ea typeface="ヒラギノ角ゴ Pro W3" pitchFamily="-84" charset="-128"/>
              <a:cs typeface="ヒラギノ角ゴ Pro W3" pitchFamily="-84" charset="-128"/>
            </a:endParaRPr>
          </a:p>
        </p:txBody>
      </p:sp>
      <p:graphicFrame>
        <p:nvGraphicFramePr>
          <p:cNvPr id="7" name="Chart 6">
            <a:extLst>
              <a:ext uri="{FF2B5EF4-FFF2-40B4-BE49-F238E27FC236}">
                <a16:creationId xmlns:a16="http://schemas.microsoft.com/office/drawing/2014/main" id="{7A120F13-6235-41C5-AEBD-75C56DEBE0AE}"/>
              </a:ext>
            </a:extLst>
          </p:cNvPr>
          <p:cNvGraphicFramePr>
            <a:graphicFrameLocks/>
          </p:cNvGraphicFramePr>
          <p:nvPr>
            <p:extLst>
              <p:ext uri="{D42A27DB-BD31-4B8C-83A1-F6EECF244321}">
                <p14:modId xmlns:p14="http://schemas.microsoft.com/office/powerpoint/2010/main" val="1582528738"/>
              </p:ext>
            </p:extLst>
          </p:nvPr>
        </p:nvGraphicFramePr>
        <p:xfrm>
          <a:off x="716930" y="2085157"/>
          <a:ext cx="7710139" cy="4544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77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ea typeface="ヒラギノ角ゴ Pro W3" pitchFamily="-84" charset="-128"/>
              </a:rPr>
              <a:t>Exercise 8.6 B</a:t>
            </a:r>
          </a:p>
        </p:txBody>
      </p:sp>
      <p:sp>
        <p:nvSpPr>
          <p:cNvPr id="2" name="TextBox 1"/>
          <p:cNvSpPr txBox="1"/>
          <p:nvPr/>
        </p:nvSpPr>
        <p:spPr>
          <a:xfrm>
            <a:off x="6415864" y="2057400"/>
            <a:ext cx="2715323" cy="2677656"/>
          </a:xfrm>
          <a:prstGeom prst="rect">
            <a:avLst/>
          </a:prstGeom>
          <a:noFill/>
        </p:spPr>
        <p:txBody>
          <a:bodyPr wrap="square" rtlCol="0">
            <a:spAutoFit/>
          </a:bodyPr>
          <a:lstStyle/>
          <a:p>
            <a:r>
              <a:rPr lang="en-US" sz="12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Mistakes:</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Incorrect title</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Data labels missing</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Missing x and y-axis title</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Legend missing</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Lines should be black, no color</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Lines must be distinguished by different dashes</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Font should be TNR 12 pt.</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Need source</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Incorrect academic years</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Should not have gridlines</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Tick marks missing</a:t>
            </a:r>
          </a:p>
          <a:p>
            <a:pPr marL="342900" indent="-342900">
              <a:buAutoNum type="arabicPeriod"/>
            </a:pPr>
            <a:r>
              <a:rPr lang="en-US" sz="12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Use black ink for labels</a:t>
            </a:r>
          </a:p>
        </p:txBody>
      </p:sp>
      <p:sp>
        <p:nvSpPr>
          <p:cNvPr id="3" name="Rectangle 2"/>
          <p:cNvSpPr/>
          <p:nvPr/>
        </p:nvSpPr>
        <p:spPr>
          <a:xfrm>
            <a:off x="4495800" y="6400800"/>
            <a:ext cx="6858000" cy="258532"/>
          </a:xfrm>
          <a:prstGeom prst="rect">
            <a:avLst/>
          </a:prstGeom>
        </p:spPr>
        <p:txBody>
          <a:bodyPr wrap="square">
            <a:spAutoFit/>
          </a:bodyPr>
          <a:lstStyle/>
          <a:p>
            <a:pPr>
              <a:lnSpc>
                <a:spcPct val="90000"/>
              </a:lnSpc>
            </a:pPr>
            <a:r>
              <a:rPr lang="en-US" sz="1200" dirty="0"/>
              <a:t>*DISCLAIMER: Do not make your graph in your module red!!!!!!!!!!!!!</a:t>
            </a:r>
          </a:p>
        </p:txBody>
      </p:sp>
      <p:sp>
        <p:nvSpPr>
          <p:cNvPr id="10" name="Rectangle 3">
            <a:extLst>
              <a:ext uri="{FF2B5EF4-FFF2-40B4-BE49-F238E27FC236}">
                <a16:creationId xmlns:a16="http://schemas.microsoft.com/office/drawing/2014/main" id="{FC285DFD-3ADB-B043-8E70-386786579365}"/>
              </a:ext>
            </a:extLst>
          </p:cNvPr>
          <p:cNvSpPr>
            <a:spLocks noGrp="1" noChangeArrowheads="1"/>
          </p:cNvSpPr>
          <p:nvPr>
            <p:ph idx="1"/>
          </p:nvPr>
        </p:nvSpPr>
        <p:spPr>
          <a:xfrm>
            <a:off x="381000" y="1524000"/>
            <a:ext cx="8582723" cy="533400"/>
          </a:xfrm>
        </p:spPr>
        <p:txBody>
          <a:bodyPr>
            <a:normAutofit lnSpcReduction="10000"/>
          </a:bodyPr>
          <a:lstStyle/>
          <a:p>
            <a:r>
              <a:rPr lang="en-US" altLang="en-US" sz="1800" dirty="0">
                <a:solidFill>
                  <a:schemeClr val="accent6"/>
                </a:solidFill>
                <a:ea typeface="ヒラギノ角ゴ Pro W3" pitchFamily="-84" charset="-128"/>
                <a:cs typeface="ヒラギノ角ゴ Pro W3" pitchFamily="-84" charset="-128"/>
              </a:rPr>
              <a:t>Place a graph that shows the historical pattern, baseline, and benchmark forecasts below.  Follow the instructions in the book to create a trend line graph.</a:t>
            </a:r>
          </a:p>
          <a:p>
            <a:pPr>
              <a:lnSpc>
                <a:spcPct val="90000"/>
              </a:lnSpc>
              <a:buFontTx/>
              <a:buNone/>
            </a:pPr>
            <a:endParaRPr lang="en-US" altLang="en-US" sz="2000" dirty="0">
              <a:ea typeface="ヒラギノ角ゴ Pro W3" pitchFamily="-84" charset="-128"/>
              <a:cs typeface="ヒラギノ角ゴ Pro W3" pitchFamily="-84" charset="-128"/>
            </a:endParaRPr>
          </a:p>
        </p:txBody>
      </p:sp>
      <p:pic>
        <p:nvPicPr>
          <p:cNvPr id="6" name="Picture 5">
            <a:extLst>
              <a:ext uri="{FF2B5EF4-FFF2-40B4-BE49-F238E27FC236}">
                <a16:creationId xmlns:a16="http://schemas.microsoft.com/office/drawing/2014/main" id="{65F35435-2D9F-2A47-8FF8-B321E8B47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7" y="2088397"/>
            <a:ext cx="6311787" cy="3975430"/>
          </a:xfrm>
          <a:prstGeom prst="rect">
            <a:avLst/>
          </a:prstGeom>
        </p:spPr>
      </p:pic>
      <p:sp>
        <p:nvSpPr>
          <p:cNvPr id="4" name="Rectangle 3"/>
          <p:cNvSpPr/>
          <p:nvPr/>
        </p:nvSpPr>
        <p:spPr>
          <a:xfrm>
            <a:off x="685800" y="6094824"/>
            <a:ext cx="4572000" cy="244682"/>
          </a:xfrm>
          <a:prstGeom prst="rect">
            <a:avLst/>
          </a:prstGeom>
        </p:spPr>
        <p:txBody>
          <a:bodyPr>
            <a:spAutoFit/>
          </a:bodyPr>
          <a:lstStyle/>
          <a:p>
            <a:pPr>
              <a:lnSpc>
                <a:spcPct val="90000"/>
              </a:lnSpc>
            </a:pPr>
            <a:r>
              <a:rPr lang="en-US" sz="1100" dirty="0">
                <a:solidFill>
                  <a:srgbClr val="FF0000"/>
                </a:solidFill>
                <a:latin typeface="Times New Roman" panose="02020603050405020304" pitchFamily="18" charset="0"/>
                <a:cs typeface="Times New Roman" panose="02020603050405020304" pitchFamily="18" charset="0"/>
              </a:rPr>
              <a:t>Source: Syracuse University Department of Institutional Research</a:t>
            </a:r>
          </a:p>
        </p:txBody>
      </p:sp>
    </p:spTree>
    <p:extLst>
      <p:ext uri="{BB962C8B-B14F-4D97-AF65-F5344CB8AC3E}">
        <p14:creationId xmlns:p14="http://schemas.microsoft.com/office/powerpoint/2010/main" val="138711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95400" y="502920"/>
            <a:ext cx="7772400" cy="792480"/>
          </a:xfrm>
        </p:spPr>
        <p:txBody>
          <a:bodyPr/>
          <a:lstStyle/>
          <a:p>
            <a:pPr eaLnBrk="1" hangingPunct="1"/>
            <a:r>
              <a:rPr lang="en-US" altLang="en-US" dirty="0"/>
              <a:t>Exercise 8.6 C</a:t>
            </a:r>
          </a:p>
        </p:txBody>
      </p:sp>
      <p:sp>
        <p:nvSpPr>
          <p:cNvPr id="56323" name="Rectangle 3"/>
          <p:cNvSpPr>
            <a:spLocks noGrp="1" noChangeArrowheads="1"/>
          </p:cNvSpPr>
          <p:nvPr>
            <p:ph idx="1"/>
          </p:nvPr>
        </p:nvSpPr>
        <p:spPr>
          <a:xfrm>
            <a:off x="381000" y="1447800"/>
            <a:ext cx="8534400" cy="4938713"/>
          </a:xfrm>
        </p:spPr>
        <p:txBody>
          <a:bodyPr/>
          <a:lstStyle/>
          <a:p>
            <a:r>
              <a:rPr lang="en-US" altLang="en-US" sz="2000" dirty="0">
                <a:solidFill>
                  <a:schemeClr val="accent6"/>
                </a:solidFill>
              </a:rPr>
              <a:t>In no more than 3 sentences, describe the improvement as specifically as possible that is forecasted for the policy as expressed in the above graph.</a:t>
            </a:r>
          </a:p>
          <a:p>
            <a:pPr lvl="1"/>
            <a:r>
              <a:rPr lang="en-US" altLang="en-US" sz="2000" dirty="0">
                <a:solidFill>
                  <a:schemeClr val="accent6"/>
                </a:solidFill>
              </a:rPr>
              <a:t>Place your response here:  </a:t>
            </a:r>
            <a:r>
              <a:rPr lang="en-US" altLang="en-US" sz="2000" dirty="0"/>
              <a:t>If the policy reaches its benchmarks, the drop out rate would be lower than if the policy was not implemented.</a:t>
            </a:r>
          </a:p>
          <a:p>
            <a:endParaRPr lang="en-US" altLang="en-US" sz="2800" dirty="0">
              <a:solidFill>
                <a:srgbClr val="5036EA"/>
              </a:solidFill>
              <a:latin typeface="Segoe UI Semilight" panose="020B0402040204020203" pitchFamily="34" charset="0"/>
              <a:cs typeface="Segoe UI Semilight" panose="020B04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solidFill>
                <a:schemeClr val="accent2">
                  <a:lumMod val="75000"/>
                </a:schemeClr>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7FB9107-2523-5E4E-95F4-5F876FDC3DA6}"/>
              </a:ext>
            </a:extLst>
          </p:cNvPr>
          <p:cNvGrpSpPr/>
          <p:nvPr/>
        </p:nvGrpSpPr>
        <p:grpSpPr>
          <a:xfrm>
            <a:off x="4648201" y="2743200"/>
            <a:ext cx="4484914" cy="4114800"/>
            <a:chOff x="5045765" y="3112605"/>
            <a:chExt cx="3996635" cy="3708952"/>
          </a:xfrm>
        </p:grpSpPr>
        <p:pic>
          <p:nvPicPr>
            <p:cNvPr id="9" name="Picture 8">
              <a:extLst>
                <a:ext uri="{FF2B5EF4-FFF2-40B4-BE49-F238E27FC236}">
                  <a16:creationId xmlns:a16="http://schemas.microsoft.com/office/drawing/2014/main" id="{E7D0ABE1-609D-EB4D-AE84-88FD4A69A38D}"/>
                </a:ext>
              </a:extLst>
            </p:cNvPr>
            <p:cNvPicPr>
              <a:picLocks noChangeAspect="1"/>
            </p:cNvPicPr>
            <p:nvPr/>
          </p:nvPicPr>
          <p:blipFill rotWithShape="1">
            <a:blip r:embed="rId3"/>
            <a:srcRect l="32000" t="56000"/>
            <a:stretch/>
          </p:blipFill>
          <p:spPr>
            <a:xfrm>
              <a:off x="7315200" y="5145157"/>
              <a:ext cx="1727200" cy="1676400"/>
            </a:xfrm>
            <a:prstGeom prst="rect">
              <a:avLst/>
            </a:prstGeom>
          </p:spPr>
        </p:pic>
        <p:pic>
          <p:nvPicPr>
            <p:cNvPr id="10" name="Picture 9">
              <a:extLst>
                <a:ext uri="{FF2B5EF4-FFF2-40B4-BE49-F238E27FC236}">
                  <a16:creationId xmlns:a16="http://schemas.microsoft.com/office/drawing/2014/main" id="{ACC89B08-ED78-724D-98A0-B7388E3C7457}"/>
                </a:ext>
              </a:extLst>
            </p:cNvPr>
            <p:cNvPicPr>
              <a:picLocks noChangeAspect="1"/>
            </p:cNvPicPr>
            <p:nvPr/>
          </p:nvPicPr>
          <p:blipFill>
            <a:blip r:embed="rId4"/>
            <a:stretch>
              <a:fillRect/>
            </a:stretch>
          </p:blipFill>
          <p:spPr>
            <a:xfrm>
              <a:off x="5045765" y="3112605"/>
              <a:ext cx="2857500" cy="2857500"/>
            </a:xfrm>
            <a:prstGeom prst="rect">
              <a:avLst/>
            </a:prstGeom>
          </p:spPr>
        </p:pic>
      </p:grpSp>
      <p:sp>
        <p:nvSpPr>
          <p:cNvPr id="7" name="Rectangle 3">
            <a:extLst>
              <a:ext uri="{FF2B5EF4-FFF2-40B4-BE49-F238E27FC236}">
                <a16:creationId xmlns:a16="http://schemas.microsoft.com/office/drawing/2014/main" id="{4A5CF79A-9C31-714F-83CE-286CAABB448C}"/>
              </a:ext>
            </a:extLst>
          </p:cNvPr>
          <p:cNvSpPr>
            <a:spLocks noGrp="1" noChangeArrowheads="1"/>
          </p:cNvSpPr>
          <p:nvPr>
            <p:ph idx="1"/>
          </p:nvPr>
        </p:nvSpPr>
        <p:spPr>
          <a:xfrm>
            <a:off x="381000" y="1447800"/>
            <a:ext cx="8534400" cy="4938713"/>
          </a:xfrm>
        </p:spPr>
        <p:txBody>
          <a:bodyPr/>
          <a:lstStyle/>
          <a:p>
            <a:r>
              <a:rPr lang="en-US" altLang="en-US" sz="2000" dirty="0">
                <a:solidFill>
                  <a:schemeClr val="accent6"/>
                </a:solidFill>
              </a:rPr>
              <a:t>In no more than 3 sentences, describe the improvement as specifically as possible that is forecasted for the policy as expressed in the above graph.</a:t>
            </a:r>
          </a:p>
          <a:p>
            <a:pPr lvl="1"/>
            <a:r>
              <a:rPr lang="en-US" altLang="en-US" sz="2000" dirty="0">
                <a:solidFill>
                  <a:schemeClr val="accent6"/>
                </a:solidFill>
              </a:rPr>
              <a:t>Place your response here:  </a:t>
            </a:r>
            <a:r>
              <a:rPr lang="en-US" altLang="en-US" sz="2000" dirty="0"/>
              <a:t>If the policy reaches its benchmarks, the drop out rate would be lower than if the policy was not implemented.</a:t>
            </a:r>
          </a:p>
          <a:p>
            <a:endParaRPr lang="en-US" altLang="en-US" sz="2800" dirty="0">
              <a:solidFill>
                <a:srgbClr val="5036EA"/>
              </a:solidFill>
              <a:latin typeface="Segoe UI Semilight" panose="020B0402040204020203" pitchFamily="34" charset="0"/>
              <a:cs typeface="Segoe UI Semilight" panose="020B04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solidFill>
                <a:schemeClr val="accent2">
                  <a:lumMod val="75000"/>
                </a:schemeClr>
              </a:solidFill>
              <a:latin typeface="Segoe UI Semilight" panose="020B0402040204020203" pitchFamily="34" charset="0"/>
              <a:cs typeface="Segoe UI Semilight" panose="020B0402040204020203" pitchFamily="34" charset="0"/>
            </a:endParaRPr>
          </a:p>
        </p:txBody>
      </p:sp>
      <p:sp>
        <p:nvSpPr>
          <p:cNvPr id="37889" name="Rectangle 2"/>
          <p:cNvSpPr>
            <a:spLocks noGrp="1" noChangeArrowheads="1"/>
          </p:cNvSpPr>
          <p:nvPr>
            <p:ph type="title"/>
          </p:nvPr>
        </p:nvSpPr>
        <p:spPr>
          <a:xfrm>
            <a:off x="1295400" y="609600"/>
            <a:ext cx="7772400" cy="685800"/>
          </a:xfrm>
        </p:spPr>
        <p:txBody>
          <a:bodyPr/>
          <a:lstStyle/>
          <a:p>
            <a:pPr eaLnBrk="1" hangingPunct="1"/>
            <a:r>
              <a:rPr lang="en-US" altLang="en-US" dirty="0">
                <a:ea typeface="ヒラギノ角ゴ Pro W3" pitchFamily="-84" charset="-128"/>
              </a:rPr>
              <a:t>Exercise 8.6 C</a:t>
            </a:r>
          </a:p>
        </p:txBody>
      </p:sp>
      <p:sp>
        <p:nvSpPr>
          <p:cNvPr id="37891" name="TextBox 1"/>
          <p:cNvSpPr txBox="1">
            <a:spLocks noChangeArrowheads="1"/>
          </p:cNvSpPr>
          <p:nvPr/>
        </p:nvSpPr>
        <p:spPr bwMode="auto">
          <a:xfrm>
            <a:off x="533400" y="2743200"/>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1: </a:t>
            </a:r>
            <a:r>
              <a:rPr lang="en-US" altLang="en-US" sz="16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Not specific enough. Does not include comparison between baseline forecast and policy forecast.</a:t>
            </a:r>
          </a:p>
          <a:p>
            <a:endParaRPr lang="en-US" altLang="en-US" sz="1600" b="0" dirty="0">
              <a:solidFill>
                <a:srgbClr val="008000"/>
              </a:solidFill>
              <a:latin typeface="Segoe UI Historic" panose="020B0502040204020203" pitchFamily="34" charset="0"/>
              <a:ea typeface="Segoe UI Historic" panose="020B0502040204020203" pitchFamily="34" charset="0"/>
              <a:cs typeface="Segoe UI Historic" panose="020B0502040204020203" pitchFamily="34" charset="0"/>
            </a:endParaRPr>
          </a:p>
          <a:p>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Should be: </a:t>
            </a:r>
            <a:r>
              <a:rPr lang="en-US" altLang="en-US" sz="16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In 2020-2021, the baseline percentage of dropouts is 9.9% while the benchmark percentage is 7.5%. The difference between the baseline and the benchmark is 2.4%. The difference between the baseline forecast and the benchmark for the school year 2021-2022 is 5.0%, which shows a steady decrease in the percent of students dropping out of school after the implementation of the policy.</a:t>
            </a:r>
          </a:p>
          <a:p>
            <a:endParaRPr lang="en-US" altLang="en-US" sz="1600" b="0" dirty="0">
              <a:solidFill>
                <a:srgbClr val="0080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3269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56360" y="609600"/>
            <a:ext cx="4663440" cy="632460"/>
          </a:xfrm>
        </p:spPr>
        <p:txBody>
          <a:bodyPr/>
          <a:lstStyle/>
          <a:p>
            <a:pPr eaLnBrk="1" hangingPunct="1"/>
            <a:r>
              <a:rPr lang="en-US" altLang="en-US" sz="3500" dirty="0"/>
              <a:t>Helpful Hints</a:t>
            </a:r>
          </a:p>
        </p:txBody>
      </p:sp>
      <p:sp>
        <p:nvSpPr>
          <p:cNvPr id="61443" name="Rectangle 3"/>
          <p:cNvSpPr>
            <a:spLocks noGrp="1" noChangeArrowheads="1"/>
          </p:cNvSpPr>
          <p:nvPr>
            <p:ph idx="1"/>
          </p:nvPr>
        </p:nvSpPr>
        <p:spPr>
          <a:xfrm>
            <a:off x="457200" y="1600200"/>
            <a:ext cx="8458200" cy="5017770"/>
          </a:xfrm>
        </p:spPr>
        <p:txBody>
          <a:bodyPr>
            <a:normAutofit/>
          </a:bodyPr>
          <a:lstStyle/>
          <a:p>
            <a:pPr>
              <a:lnSpc>
                <a:spcPct val="80000"/>
              </a:lnSpc>
            </a:pPr>
            <a:r>
              <a:rPr lang="en-US" altLang="en-US" sz="2600" dirty="0"/>
              <a:t>Benchmarks can only be set for the years AFTER the policy is implemented.</a:t>
            </a:r>
          </a:p>
          <a:p>
            <a:pPr eaLnBrk="1" hangingPunct="1">
              <a:lnSpc>
                <a:spcPct val="80000"/>
              </a:lnSpc>
            </a:pPr>
            <a:r>
              <a:rPr lang="en-US" altLang="en-US" sz="2600" dirty="0"/>
              <a:t>Label forecasted (f) and estimated (e) data points!</a:t>
            </a:r>
          </a:p>
          <a:p>
            <a:pPr eaLnBrk="1" hangingPunct="1">
              <a:lnSpc>
                <a:spcPct val="80000"/>
              </a:lnSpc>
            </a:pPr>
            <a:r>
              <a:rPr lang="en-US" altLang="en-US" sz="2600" dirty="0"/>
              <a:t>Use the </a:t>
            </a:r>
            <a:r>
              <a:rPr lang="en-US" altLang="en-US" sz="2600" i="1" dirty="0"/>
              <a:t>How to get an A on the Graphs </a:t>
            </a:r>
            <a:r>
              <a:rPr lang="en-US" altLang="en-US" sz="2600" dirty="0"/>
              <a:t>in Module 4 (PAF 101 website, Module 4 tab) and follow directions on how to do a graph.</a:t>
            </a:r>
          </a:p>
          <a:p>
            <a:pPr eaLnBrk="1" hangingPunct="1">
              <a:lnSpc>
                <a:spcPct val="80000"/>
              </a:lnSpc>
            </a:pPr>
            <a:r>
              <a:rPr lang="en-US" altLang="en-US" sz="2600" dirty="0"/>
              <a:t>Be realistic with your benchmarks. Just because a policy is implemented does not mean a societal problem will be completely eliminated.  </a:t>
            </a:r>
          </a:p>
          <a:p>
            <a:pPr eaLnBrk="1" hangingPunct="1">
              <a:lnSpc>
                <a:spcPct val="80000"/>
              </a:lnSpc>
            </a:pPr>
            <a:r>
              <a:rPr lang="en-US" altLang="en-US" sz="2600" dirty="0"/>
              <a:t>Put a title on data charts (Ex. 8.1)</a:t>
            </a:r>
          </a:p>
          <a:p>
            <a:pPr eaLnBrk="1" hangingPunct="1">
              <a:lnSpc>
                <a:spcPct val="80000"/>
              </a:lnSpc>
            </a:pPr>
            <a:r>
              <a:rPr lang="en-US" altLang="en-US" sz="2600" dirty="0"/>
              <a:t>Look over your competition workshop and debriefing slides for help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dirty="0"/>
              <a:t>For Next Class</a:t>
            </a:r>
          </a:p>
        </p:txBody>
      </p:sp>
      <p:sp>
        <p:nvSpPr>
          <p:cNvPr id="3" name="Content Placeholder 2"/>
          <p:cNvSpPr>
            <a:spLocks noGrp="1"/>
          </p:cNvSpPr>
          <p:nvPr>
            <p:ph idx="1"/>
          </p:nvPr>
        </p:nvSpPr>
        <p:spPr>
          <a:xfrm>
            <a:off x="1262743" y="1524000"/>
            <a:ext cx="7467600" cy="4876800"/>
          </a:xfrm>
        </p:spPr>
        <p:txBody>
          <a:bodyPr>
            <a:normAutofit/>
          </a:bodyPr>
          <a:lstStyle/>
          <a:p>
            <a:pPr>
              <a:defRPr/>
            </a:pPr>
            <a:r>
              <a:rPr lang="en-US" sz="3200" dirty="0"/>
              <a:t>Remember: you </a:t>
            </a:r>
            <a:r>
              <a:rPr lang="en-US" sz="3200" dirty="0">
                <a:solidFill>
                  <a:srgbClr val="FF0000"/>
                </a:solidFill>
              </a:rPr>
              <a:t>cannot</a:t>
            </a:r>
            <a:r>
              <a:rPr lang="en-US" sz="3200" dirty="0"/>
              <a:t> email your TA with questions within 24 hours of the module being due (12:45 pm, </a:t>
            </a:r>
            <a:r>
              <a:rPr lang="en-US" sz="3200" dirty="0" smtClean="0"/>
              <a:t>Tuesday, 11/5)</a:t>
            </a:r>
            <a:endParaRPr lang="en-US" sz="3200" dirty="0"/>
          </a:p>
          <a:p>
            <a:pPr>
              <a:defRPr/>
            </a:pPr>
            <a:r>
              <a:rPr lang="en-US" sz="3200" dirty="0"/>
              <a:t>But you can go to TA office hours </a:t>
            </a:r>
            <a:r>
              <a:rPr lang="en-US" sz="3200" dirty="0" smtClean="0"/>
              <a:t>whenever</a:t>
            </a:r>
          </a:p>
          <a:p>
            <a:pPr>
              <a:defRPr/>
            </a:pPr>
            <a:r>
              <a:rPr lang="en-US" sz="3200" dirty="0" smtClean="0"/>
              <a:t>Module </a:t>
            </a:r>
            <a:r>
              <a:rPr lang="en-US" sz="3200" dirty="0"/>
              <a:t>due </a:t>
            </a:r>
            <a:r>
              <a:rPr lang="en-US" sz="3200" dirty="0" smtClean="0"/>
              <a:t>W</a:t>
            </a:r>
            <a:r>
              <a:rPr lang="en-US" sz="3200" b="1" dirty="0" smtClean="0"/>
              <a:t>ednesday, 11/6.</a:t>
            </a:r>
            <a:endParaRPr lang="en-US" sz="3200" b="1" dirty="0"/>
          </a:p>
        </p:txBody>
      </p:sp>
    </p:spTree>
    <p:extLst>
      <p:ext uri="{BB962C8B-B14F-4D97-AF65-F5344CB8AC3E}">
        <p14:creationId xmlns:p14="http://schemas.microsoft.com/office/powerpoint/2010/main" val="96497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Class Agenda</a:t>
            </a:r>
          </a:p>
        </p:txBody>
      </p:sp>
      <p:sp>
        <p:nvSpPr>
          <p:cNvPr id="33795" name="Rectangle 6"/>
          <p:cNvSpPr>
            <a:spLocks noGrp="1" noChangeArrowheads="1"/>
          </p:cNvSpPr>
          <p:nvPr>
            <p:ph idx="1"/>
          </p:nvPr>
        </p:nvSpPr>
        <p:spPr/>
        <p:txBody>
          <a:bodyPr/>
          <a:lstStyle/>
          <a:p>
            <a:pPr eaLnBrk="1" hangingPunct="1"/>
            <a:r>
              <a:rPr lang="en-US" altLang="en-US" dirty="0"/>
              <a:t>Announcements</a:t>
            </a:r>
          </a:p>
          <a:p>
            <a:r>
              <a:rPr lang="en-US" altLang="en-US" dirty="0" smtClean="0"/>
              <a:t>Continue </a:t>
            </a:r>
            <a:r>
              <a:rPr lang="en-US" altLang="en-US" dirty="0"/>
              <a:t>Competition Debriefing from last class</a:t>
            </a:r>
          </a:p>
          <a:p>
            <a:pPr eaLnBrk="1" hangingPunct="1"/>
            <a:r>
              <a:rPr lang="en-US" altLang="en-US" dirty="0"/>
              <a:t>Module </a:t>
            </a:r>
            <a:r>
              <a:rPr lang="en-US" altLang="en-US"/>
              <a:t>due </a:t>
            </a:r>
            <a:r>
              <a:rPr lang="en-US" altLang="en-US" smtClean="0"/>
              <a:t>on </a:t>
            </a:r>
            <a:r>
              <a:rPr lang="en-US" altLang="en-US" dirty="0" smtClean="0"/>
              <a:t>11/6!</a:t>
            </a:r>
            <a:endParaRPr lang="en-US" altLang="en-US" dirty="0"/>
          </a:p>
        </p:txBody>
      </p:sp>
    </p:spTree>
    <p:extLst>
      <p:ext uri="{BB962C8B-B14F-4D97-AF65-F5344CB8AC3E}">
        <p14:creationId xmlns:p14="http://schemas.microsoft.com/office/powerpoint/2010/main" val="174862882"/>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2C717-759B-4B69-8A06-EC487DBBFDD8}"/>
              </a:ext>
            </a:extLst>
          </p:cNvPr>
          <p:cNvSpPr>
            <a:spLocks noGrp="1"/>
          </p:cNvSpPr>
          <p:nvPr>
            <p:ph type="title"/>
          </p:nvPr>
        </p:nvSpPr>
        <p:spPr/>
        <p:txBody>
          <a:bodyPr/>
          <a:lstStyle/>
          <a:p>
            <a:r>
              <a:rPr lang="en-US" dirty="0"/>
              <a:t>Getting Involved with UBE</a:t>
            </a:r>
          </a:p>
        </p:txBody>
      </p:sp>
      <p:sp>
        <p:nvSpPr>
          <p:cNvPr id="5" name="Content Placeholder 4">
            <a:extLst>
              <a:ext uri="{FF2B5EF4-FFF2-40B4-BE49-F238E27FC236}">
                <a16:creationId xmlns:a16="http://schemas.microsoft.com/office/drawing/2014/main" id="{4F0375D9-AD2F-49B0-AF58-CE409511360B}"/>
              </a:ext>
            </a:extLst>
          </p:cNvPr>
          <p:cNvSpPr>
            <a:spLocks noGrp="1"/>
          </p:cNvSpPr>
          <p:nvPr>
            <p:ph idx="1"/>
          </p:nvPr>
        </p:nvSpPr>
        <p:spPr>
          <a:xfrm>
            <a:off x="990600" y="1561320"/>
            <a:ext cx="7668323" cy="4312574"/>
          </a:xfrm>
        </p:spPr>
        <p:txBody>
          <a:bodyPr>
            <a:normAutofit fontScale="92500" lnSpcReduction="10000"/>
          </a:bodyPr>
          <a:lstStyle/>
          <a:p>
            <a:r>
              <a:rPr lang="en-US" dirty="0"/>
              <a:t>Option 1: General Membership</a:t>
            </a:r>
          </a:p>
          <a:p>
            <a:pPr lvl="1"/>
            <a:r>
              <a:rPr lang="en-US" dirty="0"/>
              <a:t>Support UBE, sign petitions, social media, attend a semesterly meeting on what is going on and the goals UBE is working towards</a:t>
            </a:r>
          </a:p>
          <a:p>
            <a:r>
              <a:rPr lang="en-US" dirty="0"/>
              <a:t>Option 2: Executive Committee</a:t>
            </a:r>
          </a:p>
          <a:p>
            <a:pPr lvl="1"/>
            <a:r>
              <a:rPr lang="en-US" dirty="0"/>
              <a:t>Take PST 410.6 (M/F 3:45-5:05), conduct research, work on initiatives, assist on several tentative projects </a:t>
            </a:r>
          </a:p>
          <a:p>
            <a:pPr lvl="1"/>
            <a:r>
              <a:rPr lang="en-US" dirty="0"/>
              <a:t>Tentative projects: survey, credible history of UBE, program for student feedback on courses and curriculum, education on self advocacy</a:t>
            </a:r>
          </a:p>
        </p:txBody>
      </p:sp>
      <p:sp>
        <p:nvSpPr>
          <p:cNvPr id="2" name="Footer Placeholder 1">
            <a:extLst>
              <a:ext uri="{FF2B5EF4-FFF2-40B4-BE49-F238E27FC236}">
                <a16:creationId xmlns:a16="http://schemas.microsoft.com/office/drawing/2014/main" id="{18308136-2AA9-41C8-ACF7-C3DECD4A3DF6}"/>
              </a:ext>
            </a:extLst>
          </p:cNvPr>
          <p:cNvSpPr>
            <a:spLocks noGrp="1"/>
          </p:cNvSpPr>
          <p:nvPr>
            <p:ph type="ftr" sz="quarter" idx="11"/>
          </p:nvPr>
        </p:nvSpPr>
        <p:spPr>
          <a:xfrm>
            <a:off x="2438400" y="6172200"/>
            <a:ext cx="3786187" cy="517922"/>
          </a:xfrm>
        </p:spPr>
        <p:txBody>
          <a:bodyPr/>
          <a:lstStyle/>
          <a:p>
            <a:r>
              <a:rPr lang="en-US" sz="1500" b="1" dirty="0">
                <a:latin typeface="+mj-lt"/>
                <a:ea typeface="Tahoma" panose="020B0604030504040204" pitchFamily="34" charset="0"/>
                <a:cs typeface="Tahoma" panose="020B0604030504040204" pitchFamily="34" charset="0"/>
              </a:rPr>
              <a:t>Email Molly Akers to get the application and to ask further questions; mfakers@syr.edu</a:t>
            </a:r>
          </a:p>
        </p:txBody>
      </p:sp>
    </p:spTree>
    <p:extLst>
      <p:ext uri="{BB962C8B-B14F-4D97-AF65-F5344CB8AC3E}">
        <p14:creationId xmlns:p14="http://schemas.microsoft.com/office/powerpoint/2010/main" val="72549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Competition Points</a:t>
            </a:r>
          </a:p>
        </p:txBody>
      </p:sp>
      <p:sp>
        <p:nvSpPr>
          <p:cNvPr id="4" name="Rectangle 3"/>
          <p:cNvSpPr/>
          <p:nvPr/>
        </p:nvSpPr>
        <p:spPr>
          <a:xfrm>
            <a:off x="2833972" y="2307091"/>
            <a:ext cx="774746" cy="267637"/>
          </a:xfrm>
          <a:prstGeom prst="rect">
            <a:avLst/>
          </a:prstGeom>
        </p:spPr>
        <p:txBody>
          <a:bodyPr wrap="square">
            <a:spAutoFit/>
          </a:bodyPr>
          <a:lstStyle/>
          <a:p>
            <a:pPr marL="12558" algn="ctr" defTabSz="385763">
              <a:spcBef>
                <a:spcPct val="50000"/>
              </a:spcBef>
              <a:defRPr/>
            </a:pPr>
            <a:r>
              <a:rPr lang="en-US" sz="1139" i="1" dirty="0">
                <a:solidFill>
                  <a:srgbClr val="336699"/>
                </a:solidFill>
                <a:latin typeface="Times New Roman" charset="0"/>
                <a:cs typeface="Times New Roman" charset="0"/>
                <a:sym typeface="Times New Roman" charset="0"/>
              </a:rPr>
              <a:t>Winners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768" y="2564101"/>
            <a:ext cx="1653393" cy="2137520"/>
          </a:xfrm>
          <a:prstGeom prst="rect">
            <a:avLst/>
          </a:prstGeom>
        </p:spPr>
      </p:pic>
      <p:sp>
        <p:nvSpPr>
          <p:cNvPr id="6" name="Rectangle 5"/>
          <p:cNvSpPr/>
          <p:nvPr/>
        </p:nvSpPr>
        <p:spPr>
          <a:xfrm>
            <a:off x="2983034" y="4689198"/>
            <a:ext cx="824647" cy="267637"/>
          </a:xfrm>
          <a:prstGeom prst="rect">
            <a:avLst/>
          </a:prstGeom>
        </p:spPr>
        <p:txBody>
          <a:bodyPr wrap="square">
            <a:spAutoFit/>
          </a:bodyPr>
          <a:lstStyle/>
          <a:p>
            <a:pPr defTabSz="385763">
              <a:spcBef>
                <a:spcPct val="50000"/>
              </a:spcBef>
              <a:defRPr/>
            </a:pPr>
            <a:r>
              <a:rPr lang="en-US" sz="1139" i="1" dirty="0">
                <a:solidFill>
                  <a:srgbClr val="336699"/>
                </a:solidFill>
                <a:latin typeface="Times New Roman" pitchFamily="18" charset="0"/>
                <a:cs typeface="Times New Roman" pitchFamily="18" charset="0"/>
                <a:sym typeface="Times New Roman" pitchFamily="18" charset="0"/>
              </a:rPr>
              <a:t>Losers</a:t>
            </a:r>
            <a:endParaRPr lang="en-US" sz="760" i="1" dirty="0">
              <a:solidFill>
                <a:srgbClr val="336699"/>
              </a:solidFill>
              <a:latin typeface="Times New Roman" pitchFamily="18" charset="0"/>
              <a:cs typeface="Times New Roman" pitchFamily="18" charset="0"/>
              <a:sym typeface="Times New Roman" pitchFamily="18" charset="0"/>
            </a:endParaRPr>
          </a:p>
        </p:txBody>
      </p:sp>
      <p:sp>
        <p:nvSpPr>
          <p:cNvPr id="7" name="TextBox 6"/>
          <p:cNvSpPr txBox="1"/>
          <p:nvPr/>
        </p:nvSpPr>
        <p:spPr>
          <a:xfrm>
            <a:off x="2908501" y="4956835"/>
            <a:ext cx="973711" cy="209288"/>
          </a:xfrm>
          <a:prstGeom prst="rect">
            <a:avLst/>
          </a:prstGeom>
          <a:noFill/>
        </p:spPr>
        <p:txBody>
          <a:bodyPr wrap="square" rtlCol="0" anchor="t">
            <a:spAutoFit/>
          </a:bodyPr>
          <a:lstStyle/>
          <a:p>
            <a:pPr defTabSz="385763"/>
            <a:r>
              <a:rPr lang="en-US" sz="760" dirty="0">
                <a:solidFill>
                  <a:prstClr val="black"/>
                </a:solidFill>
                <a:latin typeface="Arial"/>
                <a:ea typeface="MS PGothic"/>
                <a:cs typeface="Arial"/>
              </a:rPr>
              <a:t>As of 11/4/19</a:t>
            </a:r>
            <a:endParaRPr lang="en-US" sz="760" dirty="0">
              <a:solidFill>
                <a:prstClr val="black"/>
              </a:solidFill>
              <a:latin typeface="Arial" panose="020B0604020202020204" pitchFamily="34" charset="0"/>
            </a:endParaRPr>
          </a:p>
        </p:txBody>
      </p:sp>
      <p:sp>
        <p:nvSpPr>
          <p:cNvPr id="9" name="Rectangle 1">
            <a:extLst>
              <a:ext uri="{FF2B5EF4-FFF2-40B4-BE49-F238E27FC236}">
                <a16:creationId xmlns:a16="http://schemas.microsoft.com/office/drawing/2014/main" id="{C9A063B8-8C0E-DF42-929F-722287703DEA}"/>
              </a:ext>
            </a:extLst>
          </p:cNvPr>
          <p:cNvSpPr>
            <a:spLocks noChangeArrowheads="1"/>
          </p:cNvSpPr>
          <p:nvPr/>
        </p:nvSpPr>
        <p:spPr bwMode="auto">
          <a:xfrm>
            <a:off x="3956745" y="2347043"/>
            <a:ext cx="103939" cy="36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defTabSz="514350"/>
            <a:r>
              <a:rPr lang="en-US" altLang="en-US" sz="1013">
                <a:solidFill>
                  <a:prstClr val="black"/>
                </a:solidFill>
                <a:latin typeface="Arial" panose="020B0604020202020204" pitchFamily="34" charset="0"/>
              </a:rPr>
              <a:t/>
            </a:r>
            <a:br>
              <a:rPr lang="en-US" altLang="en-US" sz="1013">
                <a:solidFill>
                  <a:prstClr val="black"/>
                </a:solidFill>
                <a:latin typeface="Arial" panose="020B0604020202020204" pitchFamily="34" charset="0"/>
              </a:rPr>
            </a:br>
            <a:endParaRPr lang="en-US" altLang="en-US" sz="1013">
              <a:solidFill>
                <a:prstClr val="black"/>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DA0DDB9C-DAF8-1B40-BA8E-8820B3DEE8CD}"/>
              </a:ext>
            </a:extLst>
          </p:cNvPr>
          <p:cNvGraphicFramePr>
            <a:graphicFrameLocks noGrp="1"/>
          </p:cNvGraphicFramePr>
          <p:nvPr>
            <p:extLst>
              <p:ext uri="{D42A27DB-BD31-4B8C-83A1-F6EECF244321}">
                <p14:modId xmlns:p14="http://schemas.microsoft.com/office/powerpoint/2010/main" val="3332716902"/>
              </p:ext>
            </p:extLst>
          </p:nvPr>
        </p:nvGraphicFramePr>
        <p:xfrm>
          <a:off x="5545645" y="2057404"/>
          <a:ext cx="1236155" cy="4582373"/>
        </p:xfrm>
        <a:graphic>
          <a:graphicData uri="http://schemas.openxmlformats.org/drawingml/2006/table">
            <a:tbl>
              <a:tblPr firstRow="1" bandRow="1">
                <a:tableStyleId>{5940675A-B579-460E-94D1-54222C63F5DA}</a:tableStyleId>
              </a:tblPr>
              <a:tblGrid>
                <a:gridCol w="586093">
                  <a:extLst>
                    <a:ext uri="{9D8B030D-6E8A-4147-A177-3AD203B41FA5}">
                      <a16:colId xmlns:a16="http://schemas.microsoft.com/office/drawing/2014/main" val="2044096137"/>
                    </a:ext>
                  </a:extLst>
                </a:gridCol>
                <a:gridCol w="650062">
                  <a:extLst>
                    <a:ext uri="{9D8B030D-6E8A-4147-A177-3AD203B41FA5}">
                      <a16:colId xmlns:a16="http://schemas.microsoft.com/office/drawing/2014/main" val="3340991414"/>
                    </a:ext>
                  </a:extLst>
                </a:gridCol>
              </a:tblGrid>
              <a:tr h="380853">
                <a:tc>
                  <a:txBody>
                    <a:bodyPr/>
                    <a:lstStyle/>
                    <a:p>
                      <a:pPr lvl="0">
                        <a:buNone/>
                      </a:pPr>
                      <a:r>
                        <a:rPr lang="en-US" sz="1100" b="1" dirty="0"/>
                        <a:t>Groups</a:t>
                      </a:r>
                      <a:endParaRPr lang="en-US" sz="900" dirty="0"/>
                    </a:p>
                  </a:txBody>
                  <a:tcPr marL="38576" marR="38576" marT="19289" marB="19289"/>
                </a:tc>
                <a:tc>
                  <a:txBody>
                    <a:bodyPr/>
                    <a:lstStyle/>
                    <a:p>
                      <a:r>
                        <a:rPr lang="en-US" sz="1100" b="1" dirty="0"/>
                        <a:t>Points</a:t>
                      </a:r>
                    </a:p>
                  </a:txBody>
                  <a:tcPr marL="38576" marR="38576" marT="19289" marB="19289"/>
                </a:tc>
                <a:extLst>
                  <a:ext uri="{0D108BD9-81ED-4DB2-BD59-A6C34878D82A}">
                    <a16:rowId xmlns:a16="http://schemas.microsoft.com/office/drawing/2014/main" val="4075030219"/>
                  </a:ext>
                </a:extLst>
              </a:tr>
              <a:tr h="210076">
                <a:tc>
                  <a:txBody>
                    <a:bodyPr/>
                    <a:lstStyle/>
                    <a:p>
                      <a:pPr lvl="0">
                        <a:buNone/>
                      </a:pPr>
                      <a:r>
                        <a:rPr lang="en-US" sz="1100" b="1" dirty="0"/>
                        <a:t>9</a:t>
                      </a:r>
                    </a:p>
                  </a:txBody>
                  <a:tcPr marL="38576" marR="38576" marT="19289" marB="19289"/>
                </a:tc>
                <a:tc>
                  <a:txBody>
                    <a:bodyPr/>
                    <a:lstStyle/>
                    <a:p>
                      <a:r>
                        <a:rPr lang="en-US" sz="1100" b="1" dirty="0"/>
                        <a:t>36</a:t>
                      </a:r>
                    </a:p>
                  </a:txBody>
                  <a:tcPr marL="38576" marR="38576" marT="19289" marB="19289"/>
                </a:tc>
                <a:extLst>
                  <a:ext uri="{0D108BD9-81ED-4DB2-BD59-A6C34878D82A}">
                    <a16:rowId xmlns:a16="http://schemas.microsoft.com/office/drawing/2014/main" val="2464003054"/>
                  </a:ext>
                </a:extLst>
              </a:tr>
              <a:tr h="210076">
                <a:tc>
                  <a:txBody>
                    <a:bodyPr/>
                    <a:lstStyle/>
                    <a:p>
                      <a:pPr lvl="0">
                        <a:buNone/>
                      </a:pPr>
                      <a:r>
                        <a:rPr lang="en-US" sz="1100" b="1" dirty="0"/>
                        <a:t>2</a:t>
                      </a:r>
                    </a:p>
                  </a:txBody>
                  <a:tcPr marL="38576" marR="38576" marT="19289" marB="19289"/>
                </a:tc>
                <a:tc>
                  <a:txBody>
                    <a:bodyPr/>
                    <a:lstStyle/>
                    <a:p>
                      <a:r>
                        <a:rPr lang="en-US" sz="1100" b="1" dirty="0"/>
                        <a:t>34</a:t>
                      </a:r>
                    </a:p>
                  </a:txBody>
                  <a:tcPr marL="38576" marR="38576" marT="19289" marB="19289"/>
                </a:tc>
                <a:extLst>
                  <a:ext uri="{0D108BD9-81ED-4DB2-BD59-A6C34878D82A}">
                    <a16:rowId xmlns:a16="http://schemas.microsoft.com/office/drawing/2014/main" val="3954471528"/>
                  </a:ext>
                </a:extLst>
              </a:tr>
              <a:tr h="210076">
                <a:tc>
                  <a:txBody>
                    <a:bodyPr/>
                    <a:lstStyle/>
                    <a:p>
                      <a:pPr lvl="0">
                        <a:buNone/>
                      </a:pPr>
                      <a:r>
                        <a:rPr lang="en-US" sz="1100" b="1" dirty="0"/>
                        <a:t>8</a:t>
                      </a:r>
                    </a:p>
                  </a:txBody>
                  <a:tcPr marL="38576" marR="38576" marT="19289" marB="19289"/>
                </a:tc>
                <a:tc>
                  <a:txBody>
                    <a:bodyPr/>
                    <a:lstStyle/>
                    <a:p>
                      <a:r>
                        <a:rPr lang="en-US" sz="1100" b="1" dirty="0"/>
                        <a:t>32</a:t>
                      </a:r>
                    </a:p>
                  </a:txBody>
                  <a:tcPr marL="38576" marR="38576" marT="19289" marB="19289"/>
                </a:tc>
                <a:extLst>
                  <a:ext uri="{0D108BD9-81ED-4DB2-BD59-A6C34878D82A}">
                    <a16:rowId xmlns:a16="http://schemas.microsoft.com/office/drawing/2014/main" val="1801381631"/>
                  </a:ext>
                </a:extLst>
              </a:tr>
              <a:tr h="210076">
                <a:tc>
                  <a:txBody>
                    <a:bodyPr/>
                    <a:lstStyle/>
                    <a:p>
                      <a:pPr lvl="0">
                        <a:buNone/>
                      </a:pPr>
                      <a:r>
                        <a:rPr lang="en-US" sz="1100" b="1" dirty="0"/>
                        <a:t>12</a:t>
                      </a:r>
                    </a:p>
                  </a:txBody>
                  <a:tcPr marL="38576" marR="38576" marT="19289" marB="19289"/>
                </a:tc>
                <a:tc>
                  <a:txBody>
                    <a:bodyPr/>
                    <a:lstStyle/>
                    <a:p>
                      <a:r>
                        <a:rPr lang="en-US" sz="1100" b="1" dirty="0"/>
                        <a:t>31</a:t>
                      </a:r>
                    </a:p>
                  </a:txBody>
                  <a:tcPr marL="38576" marR="38576" marT="19289" marB="19289"/>
                </a:tc>
                <a:extLst>
                  <a:ext uri="{0D108BD9-81ED-4DB2-BD59-A6C34878D82A}">
                    <a16:rowId xmlns:a16="http://schemas.microsoft.com/office/drawing/2014/main" val="163504309"/>
                  </a:ext>
                </a:extLst>
              </a:tr>
              <a:tr h="210076">
                <a:tc>
                  <a:txBody>
                    <a:bodyPr/>
                    <a:lstStyle/>
                    <a:p>
                      <a:pPr lvl="0">
                        <a:buNone/>
                      </a:pPr>
                      <a:r>
                        <a:rPr lang="en-US" sz="1100" b="1" dirty="0"/>
                        <a:t>18</a:t>
                      </a:r>
                    </a:p>
                  </a:txBody>
                  <a:tcPr marL="38576" marR="38576" marT="19289" marB="19289"/>
                </a:tc>
                <a:tc>
                  <a:txBody>
                    <a:bodyPr/>
                    <a:lstStyle/>
                    <a:p>
                      <a:r>
                        <a:rPr lang="en-US" sz="1100" b="1" dirty="0"/>
                        <a:t>30</a:t>
                      </a:r>
                    </a:p>
                  </a:txBody>
                  <a:tcPr marL="38576" marR="38576" marT="19289" marB="19289"/>
                </a:tc>
                <a:extLst>
                  <a:ext uri="{0D108BD9-81ED-4DB2-BD59-A6C34878D82A}">
                    <a16:rowId xmlns:a16="http://schemas.microsoft.com/office/drawing/2014/main" val="1804844805"/>
                  </a:ext>
                </a:extLst>
              </a:tr>
              <a:tr h="210076">
                <a:tc>
                  <a:txBody>
                    <a:bodyPr/>
                    <a:lstStyle/>
                    <a:p>
                      <a:pPr lvl="0">
                        <a:buNone/>
                      </a:pPr>
                      <a:r>
                        <a:rPr lang="en-US" sz="1100" b="1" dirty="0"/>
                        <a:t>17</a:t>
                      </a:r>
                    </a:p>
                  </a:txBody>
                  <a:tcPr marL="38576" marR="38576" marT="19289" marB="19289"/>
                </a:tc>
                <a:tc>
                  <a:txBody>
                    <a:bodyPr/>
                    <a:lstStyle/>
                    <a:p>
                      <a:r>
                        <a:rPr lang="en-US" sz="1100" b="1" dirty="0"/>
                        <a:t>29</a:t>
                      </a:r>
                    </a:p>
                  </a:txBody>
                  <a:tcPr marL="38576" marR="38576" marT="19289" marB="19289"/>
                </a:tc>
                <a:extLst>
                  <a:ext uri="{0D108BD9-81ED-4DB2-BD59-A6C34878D82A}">
                    <a16:rowId xmlns:a16="http://schemas.microsoft.com/office/drawing/2014/main" val="1767779076"/>
                  </a:ext>
                </a:extLst>
              </a:tr>
              <a:tr h="210076">
                <a:tc>
                  <a:txBody>
                    <a:bodyPr/>
                    <a:lstStyle/>
                    <a:p>
                      <a:pPr lvl="0">
                        <a:buNone/>
                      </a:pPr>
                      <a:r>
                        <a:rPr lang="en-US" sz="1100" b="1" dirty="0"/>
                        <a:t>1</a:t>
                      </a:r>
                    </a:p>
                  </a:txBody>
                  <a:tcPr marL="38576" marR="38576" marT="19289" marB="19289"/>
                </a:tc>
                <a:tc>
                  <a:txBody>
                    <a:bodyPr/>
                    <a:lstStyle/>
                    <a:p>
                      <a:r>
                        <a:rPr lang="en-US" sz="1100" b="1" dirty="0"/>
                        <a:t>28</a:t>
                      </a:r>
                    </a:p>
                  </a:txBody>
                  <a:tcPr marL="38576" marR="38576" marT="19289" marB="19289"/>
                </a:tc>
                <a:extLst>
                  <a:ext uri="{0D108BD9-81ED-4DB2-BD59-A6C34878D82A}">
                    <a16:rowId xmlns:a16="http://schemas.microsoft.com/office/drawing/2014/main" val="664877504"/>
                  </a:ext>
                </a:extLst>
              </a:tr>
              <a:tr h="210076">
                <a:tc>
                  <a:txBody>
                    <a:bodyPr/>
                    <a:lstStyle/>
                    <a:p>
                      <a:pPr lvl="0">
                        <a:buNone/>
                      </a:pPr>
                      <a:r>
                        <a:rPr lang="en-US" sz="1100" b="1" dirty="0"/>
                        <a:t>10</a:t>
                      </a:r>
                    </a:p>
                  </a:txBody>
                  <a:tcPr marL="38576" marR="38576" marT="19289" marB="19289"/>
                </a:tc>
                <a:tc>
                  <a:txBody>
                    <a:bodyPr/>
                    <a:lstStyle/>
                    <a:p>
                      <a:r>
                        <a:rPr lang="en-US" sz="1100" b="1" dirty="0"/>
                        <a:t>28</a:t>
                      </a:r>
                    </a:p>
                  </a:txBody>
                  <a:tcPr marL="38576" marR="38576" marT="19289" marB="19289"/>
                </a:tc>
                <a:extLst>
                  <a:ext uri="{0D108BD9-81ED-4DB2-BD59-A6C34878D82A}">
                    <a16:rowId xmlns:a16="http://schemas.microsoft.com/office/drawing/2014/main" val="1812848565"/>
                  </a:ext>
                </a:extLst>
              </a:tr>
              <a:tr h="210076">
                <a:tc>
                  <a:txBody>
                    <a:bodyPr/>
                    <a:lstStyle/>
                    <a:p>
                      <a:pPr lvl="0">
                        <a:buNone/>
                      </a:pPr>
                      <a:r>
                        <a:rPr lang="en-US" sz="1100" b="1" dirty="0"/>
                        <a:t>11</a:t>
                      </a:r>
                    </a:p>
                  </a:txBody>
                  <a:tcPr marL="38576" marR="38576" marT="19289" marB="19289"/>
                </a:tc>
                <a:tc>
                  <a:txBody>
                    <a:bodyPr/>
                    <a:lstStyle/>
                    <a:p>
                      <a:r>
                        <a:rPr lang="en-US" sz="1100" b="1" dirty="0"/>
                        <a:t>28</a:t>
                      </a:r>
                    </a:p>
                  </a:txBody>
                  <a:tcPr marL="38576" marR="38576" marT="19289" marB="19289"/>
                </a:tc>
                <a:extLst>
                  <a:ext uri="{0D108BD9-81ED-4DB2-BD59-A6C34878D82A}">
                    <a16:rowId xmlns:a16="http://schemas.microsoft.com/office/drawing/2014/main" val="1735881880"/>
                  </a:ext>
                </a:extLst>
              </a:tr>
              <a:tr h="210076">
                <a:tc>
                  <a:txBody>
                    <a:bodyPr/>
                    <a:lstStyle/>
                    <a:p>
                      <a:pPr lvl="0" defTabSz="514487" eaLnBrk="1" fontAlgn="auto" latinLnBrk="0" hangingPunct="1">
                        <a:buNone/>
                        <a:tabLst/>
                        <a:defRPr/>
                      </a:pPr>
                      <a:r>
                        <a:rPr lang="en-US" sz="1100" b="1" dirty="0"/>
                        <a:t>15</a:t>
                      </a:r>
                    </a:p>
                  </a:txBody>
                  <a:tcPr marL="38576" marR="38576" marT="19289" marB="19289"/>
                </a:tc>
                <a:tc>
                  <a:txBody>
                    <a:bodyPr/>
                    <a:lstStyle/>
                    <a:p>
                      <a:pPr marL="0" lvl="0" indent="0" algn="l" defTabSz="514487" eaLnBrk="1" fontAlgn="auto" latinLnBrk="0" hangingPunct="1">
                        <a:lnSpc>
                          <a:spcPct val="100000"/>
                        </a:lnSpc>
                        <a:spcBef>
                          <a:spcPts val="0"/>
                        </a:spcBef>
                        <a:spcAft>
                          <a:spcPts val="0"/>
                        </a:spcAft>
                        <a:buNone/>
                        <a:tabLst/>
                        <a:defRPr/>
                      </a:pPr>
                      <a:r>
                        <a:rPr lang="en-US" sz="1100" b="1" dirty="0"/>
                        <a:t>28</a:t>
                      </a:r>
                    </a:p>
                  </a:txBody>
                  <a:tcPr marL="38576" marR="38576" marT="19289" marB="19289"/>
                </a:tc>
                <a:extLst>
                  <a:ext uri="{0D108BD9-81ED-4DB2-BD59-A6C34878D82A}">
                    <a16:rowId xmlns:a16="http://schemas.microsoft.com/office/drawing/2014/main" val="2371834892"/>
                  </a:ext>
                </a:extLst>
              </a:tr>
              <a:tr h="210076">
                <a:tc>
                  <a:txBody>
                    <a:bodyPr/>
                    <a:lstStyle/>
                    <a:p>
                      <a:pPr lvl="0" defTabSz="514487" eaLnBrk="1" fontAlgn="auto" latinLnBrk="0" hangingPunct="1">
                        <a:buNone/>
                        <a:tabLst/>
                        <a:defRPr/>
                      </a:pPr>
                      <a:r>
                        <a:rPr lang="en-US" sz="1100" b="1" dirty="0"/>
                        <a:t>5</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100" b="1" dirty="0"/>
                        <a:t>27</a:t>
                      </a:r>
                    </a:p>
                  </a:txBody>
                  <a:tcPr marL="38576" marR="38576" marT="19289" marB="19289"/>
                </a:tc>
                <a:extLst>
                  <a:ext uri="{0D108BD9-81ED-4DB2-BD59-A6C34878D82A}">
                    <a16:rowId xmlns:a16="http://schemas.microsoft.com/office/drawing/2014/main" val="1744279347"/>
                  </a:ext>
                </a:extLst>
              </a:tr>
              <a:tr h="210076">
                <a:tc>
                  <a:txBody>
                    <a:bodyPr/>
                    <a:lstStyle/>
                    <a:p>
                      <a:pPr lvl="0" defTabSz="514487" eaLnBrk="1" fontAlgn="auto" latinLnBrk="0" hangingPunct="1">
                        <a:buNone/>
                        <a:tabLst/>
                        <a:defRPr/>
                      </a:pPr>
                      <a:r>
                        <a:rPr lang="en-US" sz="1100" b="1" dirty="0"/>
                        <a:t>19</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100" b="1" dirty="0"/>
                        <a:t>27</a:t>
                      </a:r>
                    </a:p>
                  </a:txBody>
                  <a:tcPr marL="38576" marR="38576" marT="19289" marB="19289"/>
                </a:tc>
                <a:extLst>
                  <a:ext uri="{0D108BD9-81ED-4DB2-BD59-A6C34878D82A}">
                    <a16:rowId xmlns:a16="http://schemas.microsoft.com/office/drawing/2014/main" val="2676575797"/>
                  </a:ext>
                </a:extLst>
              </a:tr>
              <a:tr h="210076">
                <a:tc>
                  <a:txBody>
                    <a:bodyPr/>
                    <a:lstStyle/>
                    <a:p>
                      <a:pPr lvl="0" defTabSz="514487" eaLnBrk="1" fontAlgn="auto" latinLnBrk="0" hangingPunct="1">
                        <a:buNone/>
                        <a:tabLst/>
                        <a:defRPr/>
                      </a:pPr>
                      <a:r>
                        <a:rPr lang="en-US" sz="1100" b="1" dirty="0"/>
                        <a:t>16</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100" b="1" dirty="0"/>
                        <a:t>26</a:t>
                      </a:r>
                    </a:p>
                  </a:txBody>
                  <a:tcPr marL="38576" marR="38576" marT="19289" marB="19289"/>
                </a:tc>
                <a:extLst>
                  <a:ext uri="{0D108BD9-81ED-4DB2-BD59-A6C34878D82A}">
                    <a16:rowId xmlns:a16="http://schemas.microsoft.com/office/drawing/2014/main" val="928746588"/>
                  </a:ext>
                </a:extLst>
              </a:tr>
              <a:tr h="210076">
                <a:tc>
                  <a:txBody>
                    <a:bodyPr/>
                    <a:lstStyle/>
                    <a:p>
                      <a:pPr lvl="0" defTabSz="514487" eaLnBrk="1" fontAlgn="auto" latinLnBrk="0" hangingPunct="1">
                        <a:buNone/>
                        <a:tabLst/>
                        <a:defRPr/>
                      </a:pPr>
                      <a:r>
                        <a:rPr lang="en-US" sz="1100" b="1" dirty="0"/>
                        <a:t>3</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100" b="1" dirty="0"/>
                        <a:t>25</a:t>
                      </a:r>
                    </a:p>
                  </a:txBody>
                  <a:tcPr marL="38576" marR="38576" marT="19289" marB="19289"/>
                </a:tc>
                <a:extLst>
                  <a:ext uri="{0D108BD9-81ED-4DB2-BD59-A6C34878D82A}">
                    <a16:rowId xmlns:a16="http://schemas.microsoft.com/office/drawing/2014/main" val="3179485067"/>
                  </a:ext>
                </a:extLst>
              </a:tr>
              <a:tr h="210076">
                <a:tc>
                  <a:txBody>
                    <a:bodyPr/>
                    <a:lstStyle/>
                    <a:p>
                      <a:pPr lvl="0">
                        <a:buNone/>
                      </a:pPr>
                      <a:r>
                        <a:rPr lang="en-US" sz="1100" b="1" dirty="0"/>
                        <a:t>7</a:t>
                      </a:r>
                    </a:p>
                  </a:txBody>
                  <a:tcPr marL="38576" marR="38576" marT="19289" marB="19289"/>
                </a:tc>
                <a:tc>
                  <a:txBody>
                    <a:bodyPr/>
                    <a:lstStyle/>
                    <a:p>
                      <a:r>
                        <a:rPr lang="en-US" sz="1100" b="1" dirty="0"/>
                        <a:t>25</a:t>
                      </a:r>
                    </a:p>
                  </a:txBody>
                  <a:tcPr marL="38576" marR="38576" marT="19289" marB="19289"/>
                </a:tc>
                <a:extLst>
                  <a:ext uri="{0D108BD9-81ED-4DB2-BD59-A6C34878D82A}">
                    <a16:rowId xmlns:a16="http://schemas.microsoft.com/office/drawing/2014/main" val="3053680"/>
                  </a:ext>
                </a:extLst>
              </a:tr>
              <a:tr h="210076">
                <a:tc>
                  <a:txBody>
                    <a:bodyPr/>
                    <a:lstStyle/>
                    <a:p>
                      <a:pPr lvl="0">
                        <a:buNone/>
                      </a:pPr>
                      <a:r>
                        <a:rPr lang="en-US" sz="1100" b="1" dirty="0"/>
                        <a:t>13</a:t>
                      </a:r>
                    </a:p>
                  </a:txBody>
                  <a:tcPr marL="38576" marR="38576" marT="19289" marB="19289"/>
                </a:tc>
                <a:tc>
                  <a:txBody>
                    <a:bodyPr/>
                    <a:lstStyle/>
                    <a:p>
                      <a:r>
                        <a:rPr lang="en-US" sz="1100" b="1" dirty="0"/>
                        <a:t>25</a:t>
                      </a:r>
                    </a:p>
                  </a:txBody>
                  <a:tcPr marL="38576" marR="38576" marT="19289" marB="19289"/>
                </a:tc>
                <a:extLst>
                  <a:ext uri="{0D108BD9-81ED-4DB2-BD59-A6C34878D82A}">
                    <a16:rowId xmlns:a16="http://schemas.microsoft.com/office/drawing/2014/main" val="202824558"/>
                  </a:ext>
                </a:extLst>
              </a:tr>
              <a:tr h="210076">
                <a:tc>
                  <a:txBody>
                    <a:bodyPr/>
                    <a:lstStyle/>
                    <a:p>
                      <a:pPr lvl="0">
                        <a:buNone/>
                      </a:pPr>
                      <a:r>
                        <a:rPr lang="en-US" sz="1100" b="1" dirty="0"/>
                        <a:t>6</a:t>
                      </a:r>
                    </a:p>
                  </a:txBody>
                  <a:tcPr marL="38576" marR="38576" marT="19289" marB="19289"/>
                </a:tc>
                <a:tc>
                  <a:txBody>
                    <a:bodyPr/>
                    <a:lstStyle/>
                    <a:p>
                      <a:r>
                        <a:rPr lang="en-US" sz="1100" b="1" dirty="0"/>
                        <a:t>24</a:t>
                      </a:r>
                    </a:p>
                  </a:txBody>
                  <a:tcPr marL="38576" marR="38576" marT="19289" marB="19289"/>
                </a:tc>
                <a:extLst>
                  <a:ext uri="{0D108BD9-81ED-4DB2-BD59-A6C34878D82A}">
                    <a16:rowId xmlns:a16="http://schemas.microsoft.com/office/drawing/2014/main" val="994087628"/>
                  </a:ext>
                </a:extLst>
              </a:tr>
              <a:tr h="210076">
                <a:tc>
                  <a:txBody>
                    <a:bodyPr/>
                    <a:lstStyle/>
                    <a:p>
                      <a:pPr lvl="0">
                        <a:buNone/>
                      </a:pPr>
                      <a:r>
                        <a:rPr lang="en-US" sz="1100" b="1" dirty="0"/>
                        <a:t>14</a:t>
                      </a:r>
                    </a:p>
                  </a:txBody>
                  <a:tcPr marL="38576" marR="38576" marT="19289" marB="19289"/>
                </a:tc>
                <a:tc>
                  <a:txBody>
                    <a:bodyPr/>
                    <a:lstStyle/>
                    <a:p>
                      <a:r>
                        <a:rPr lang="en-US" sz="1100" b="1" dirty="0"/>
                        <a:t>24</a:t>
                      </a:r>
                    </a:p>
                  </a:txBody>
                  <a:tcPr marL="38576" marR="38576" marT="19289" marB="19289"/>
                </a:tc>
                <a:extLst>
                  <a:ext uri="{0D108BD9-81ED-4DB2-BD59-A6C34878D82A}">
                    <a16:rowId xmlns:a16="http://schemas.microsoft.com/office/drawing/2014/main" val="3092204506"/>
                  </a:ext>
                </a:extLst>
              </a:tr>
              <a:tr h="210076">
                <a:tc>
                  <a:txBody>
                    <a:bodyPr/>
                    <a:lstStyle/>
                    <a:p>
                      <a:pPr lvl="0">
                        <a:buNone/>
                      </a:pPr>
                      <a:r>
                        <a:rPr lang="en-US" sz="1100" b="1" dirty="0"/>
                        <a:t>20</a:t>
                      </a:r>
                    </a:p>
                  </a:txBody>
                  <a:tcPr marL="38576" marR="38576" marT="19289" marB="19289"/>
                </a:tc>
                <a:tc>
                  <a:txBody>
                    <a:bodyPr/>
                    <a:lstStyle/>
                    <a:p>
                      <a:r>
                        <a:rPr lang="en-US" sz="1100" b="1" dirty="0"/>
                        <a:t>24</a:t>
                      </a:r>
                    </a:p>
                  </a:txBody>
                  <a:tcPr marL="38576" marR="38576" marT="19289" marB="19289"/>
                </a:tc>
                <a:extLst>
                  <a:ext uri="{0D108BD9-81ED-4DB2-BD59-A6C34878D82A}">
                    <a16:rowId xmlns:a16="http://schemas.microsoft.com/office/drawing/2014/main" val="4285861512"/>
                  </a:ext>
                </a:extLst>
              </a:tr>
              <a:tr h="210076">
                <a:tc>
                  <a:txBody>
                    <a:bodyPr/>
                    <a:lstStyle/>
                    <a:p>
                      <a:pPr lvl="0">
                        <a:buNone/>
                      </a:pPr>
                      <a:r>
                        <a:rPr lang="en-US" sz="1100" b="1" dirty="0"/>
                        <a:t>4</a:t>
                      </a:r>
                    </a:p>
                  </a:txBody>
                  <a:tcPr marL="38576" marR="38576" marT="19289" marB="19289"/>
                </a:tc>
                <a:tc>
                  <a:txBody>
                    <a:bodyPr/>
                    <a:lstStyle/>
                    <a:p>
                      <a:r>
                        <a:rPr lang="en-US" sz="1100" b="1" dirty="0"/>
                        <a:t>21</a:t>
                      </a:r>
                    </a:p>
                  </a:txBody>
                  <a:tcPr marL="38576" marR="38576" marT="19289" marB="19289"/>
                </a:tc>
                <a:extLst>
                  <a:ext uri="{0D108BD9-81ED-4DB2-BD59-A6C34878D82A}">
                    <a16:rowId xmlns:a16="http://schemas.microsoft.com/office/drawing/2014/main" val="1175523009"/>
                  </a:ext>
                </a:extLst>
              </a:tr>
            </a:tbl>
          </a:graphicData>
        </a:graphic>
      </p:graphicFrame>
    </p:spTree>
    <p:extLst>
      <p:ext uri="{BB962C8B-B14F-4D97-AF65-F5344CB8AC3E}">
        <p14:creationId xmlns:p14="http://schemas.microsoft.com/office/powerpoint/2010/main" val="13918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tLang="en-US" dirty="0">
                <a:ea typeface="ヒラギノ角ゴ Pro W3" pitchFamily="-84" charset="-128"/>
              </a:rPr>
              <a:t>Module 4 Competition</a:t>
            </a:r>
          </a:p>
        </p:txBody>
      </p:sp>
      <p:sp>
        <p:nvSpPr>
          <p:cNvPr id="17410" name="Rectangle 3"/>
          <p:cNvSpPr>
            <a:spLocks noGrp="1" noChangeArrowheads="1"/>
          </p:cNvSpPr>
          <p:nvPr>
            <p:ph type="body" idx="1"/>
          </p:nvPr>
        </p:nvSpPr>
        <p:spPr>
          <a:xfrm>
            <a:off x="914400" y="1371600"/>
            <a:ext cx="7772400" cy="4495800"/>
          </a:xfrm>
        </p:spPr>
        <p:txBody>
          <a:bodyPr>
            <a:normAutofit/>
          </a:bodyPr>
          <a:lstStyle/>
          <a:p>
            <a:pPr algn="ctr">
              <a:buFontTx/>
              <a:buNone/>
            </a:pPr>
            <a:endParaRPr lang="en-US" altLang="en-US" sz="2800" dirty="0">
              <a:solidFill>
                <a:schemeClr val="hlink"/>
              </a:solidFill>
              <a:latin typeface="Segoe UI Semilight" panose="020B0402040204020203" pitchFamily="34" charset="0"/>
              <a:ea typeface="ヒラギノ角ゴ Pro W3" pitchFamily="-84" charset="-128"/>
              <a:cs typeface="Segoe UI Semilight" panose="020B0402040204020203" pitchFamily="34" charset="0"/>
            </a:endParaRPr>
          </a:p>
          <a:p>
            <a:pPr>
              <a:buNone/>
            </a:pPr>
            <a:r>
              <a:rPr lang="en-US" altLang="en-US" sz="3500" b="1" dirty="0">
                <a:ea typeface="ヒラギノ角ゴ Pro W3" pitchFamily="-84" charset="-128"/>
              </a:rPr>
              <a:t>Problem: </a:t>
            </a:r>
            <a:r>
              <a:rPr lang="en-US" altLang="en-US" sz="3500" dirty="0">
                <a:ea typeface="ヒラギノ角ゴ Pro W3" pitchFamily="-84" charset="-128"/>
              </a:rPr>
              <a:t>The dropout rate at Syracuse University in Syracuse, New York is too high.</a:t>
            </a:r>
          </a:p>
          <a:p>
            <a:pPr>
              <a:buNone/>
            </a:pPr>
            <a:endParaRPr lang="en-US" altLang="en-US" sz="3500" dirty="0">
              <a:ea typeface="ヒラギノ角ゴ Pro W3" pitchFamily="-84" charset="-128"/>
            </a:endParaRPr>
          </a:p>
          <a:p>
            <a:pPr>
              <a:buNone/>
            </a:pPr>
            <a:r>
              <a:rPr lang="en-US" altLang="en-US" sz="3500" b="1" dirty="0">
                <a:ea typeface="ヒラギノ角ゴ Pro W3" pitchFamily="-84" charset="-128"/>
              </a:rPr>
              <a:t>Proposed Policy: </a:t>
            </a:r>
            <a:r>
              <a:rPr lang="en-US" altLang="en-US" sz="3500" dirty="0">
                <a:ea typeface="ヒラギノ角ゴ Pro W3" pitchFamily="-84" charset="-128"/>
              </a:rPr>
              <a:t>Increase all scholarship assistance to sophomores with above a 3.0 GPA by $2,000. </a:t>
            </a:r>
          </a:p>
        </p:txBody>
      </p:sp>
    </p:spTree>
    <p:extLst>
      <p:ext uri="{BB962C8B-B14F-4D97-AF65-F5344CB8AC3E}">
        <p14:creationId xmlns:p14="http://schemas.microsoft.com/office/powerpoint/2010/main" val="77933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tLang="en-US" dirty="0">
                <a:ea typeface="ヒラギノ角ゴ Pro W3" pitchFamily="-84" charset="-128"/>
              </a:rPr>
              <a:t>Data (Historical)</a:t>
            </a:r>
          </a:p>
        </p:txBody>
      </p:sp>
      <p:sp>
        <p:nvSpPr>
          <p:cNvPr id="19458" name="TextBox 3"/>
          <p:cNvSpPr txBox="1">
            <a:spLocks noChangeArrowheads="1"/>
          </p:cNvSpPr>
          <p:nvPr/>
        </p:nvSpPr>
        <p:spPr bwMode="auto">
          <a:xfrm>
            <a:off x="990600" y="4953000"/>
            <a:ext cx="5486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Source: Office of Institutional Research and Assessment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endParaRPr>
          </a:p>
        </p:txBody>
      </p:sp>
      <p:graphicFrame>
        <p:nvGraphicFramePr>
          <p:cNvPr id="7" name="Table Placeholder 5">
            <a:extLst>
              <a:ext uri="{FF2B5EF4-FFF2-40B4-BE49-F238E27FC236}">
                <a16:creationId xmlns:a16="http://schemas.microsoft.com/office/drawing/2014/main" id="{EF014073-8609-3746-8FB5-986A09C17ABF}"/>
              </a:ext>
            </a:extLst>
          </p:cNvPr>
          <p:cNvGraphicFramePr>
            <a:graphicFrameLocks/>
          </p:cNvGraphicFramePr>
          <p:nvPr>
            <p:extLst>
              <p:ext uri="{D42A27DB-BD31-4B8C-83A1-F6EECF244321}">
                <p14:modId xmlns:p14="http://schemas.microsoft.com/office/powerpoint/2010/main" val="1776879159"/>
              </p:ext>
            </p:extLst>
          </p:nvPr>
        </p:nvGraphicFramePr>
        <p:xfrm>
          <a:off x="1066800" y="1828800"/>
          <a:ext cx="7163749" cy="2971800"/>
        </p:xfrm>
        <a:graphic>
          <a:graphicData uri="http://schemas.openxmlformats.org/drawingml/2006/table">
            <a:tbl>
              <a:tblPr/>
              <a:tblGrid>
                <a:gridCol w="2319230">
                  <a:extLst>
                    <a:ext uri="{9D8B030D-6E8A-4147-A177-3AD203B41FA5}">
                      <a16:colId xmlns:a16="http://schemas.microsoft.com/office/drawing/2014/main" val="20000"/>
                    </a:ext>
                  </a:extLst>
                </a:gridCol>
                <a:gridCol w="4844519">
                  <a:extLst>
                    <a:ext uri="{9D8B030D-6E8A-4147-A177-3AD203B41FA5}">
                      <a16:colId xmlns:a16="http://schemas.microsoft.com/office/drawing/2014/main" val="20001"/>
                    </a:ext>
                  </a:extLst>
                </a:gridCol>
              </a:tblGrid>
              <a:tr h="812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ea typeface="MS PGothic" pitchFamily="34" charset="-128"/>
                          <a:cs typeface="Times New Roman" pitchFamily="18" charset="0"/>
                        </a:rPr>
                        <a:t>School Year</a:t>
                      </a:r>
                      <a:endPar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0C0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ea typeface="MS PGothic" pitchFamily="34" charset="-128"/>
                          <a:cs typeface="Times New Roman" pitchFamily="18" charset="0"/>
                        </a:rPr>
                        <a:t>First Year Drop Out Rate</a:t>
                      </a:r>
                      <a:endPar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0C0C"/>
                    </a:solidFill>
                  </a:tcPr>
                </a:tc>
                <a:extLst>
                  <a:ext uri="{0D108BD9-81ED-4DB2-BD59-A6C34878D82A}">
                    <a16:rowId xmlns:a16="http://schemas.microsoft.com/office/drawing/2014/main" val="10000"/>
                  </a:ext>
                </a:extLst>
              </a:tr>
              <a:tr h="539750">
                <a:tc>
                  <a:txBody>
                    <a:bodyPr/>
                    <a:lstStyle/>
                    <a:p>
                      <a:pPr marL="0" marR="0" algn="l">
                        <a:spcBef>
                          <a:spcPts val="0"/>
                        </a:spcBef>
                        <a:spcAft>
                          <a:spcPts val="0"/>
                        </a:spcAft>
                      </a:pPr>
                      <a:r>
                        <a:rPr lang="en-US" sz="2400" dirty="0">
                          <a:effectLst/>
                          <a:latin typeface="Times New Roman" panose="02020603050405020304" pitchFamily="18" charset="0"/>
                          <a:ea typeface="Times New Roman" panose="02020603050405020304" pitchFamily="18" charset="0"/>
                        </a:rPr>
                        <a:t>2016-2017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p>
                      <a:pPr marL="0" marR="0" algn="l">
                        <a:spcBef>
                          <a:spcPts val="0"/>
                        </a:spcBef>
                        <a:spcAft>
                          <a:spcPts val="0"/>
                        </a:spcAft>
                      </a:pPr>
                      <a:r>
                        <a:rPr lang="en-US" sz="2400" dirty="0">
                          <a:effectLst/>
                          <a:latin typeface="Times New Roman" panose="02020603050405020304" pitchFamily="18" charset="0"/>
                          <a:ea typeface="Times New Roman" panose="02020603050405020304" pitchFamily="18" charset="0"/>
                        </a:rPr>
                        <a:t>2017-2018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8.3%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750">
                <a:tc>
                  <a:txBody>
                    <a:bodyPr/>
                    <a:lstStyle/>
                    <a:p>
                      <a:pPr marL="0" marR="0" algn="l">
                        <a:spcBef>
                          <a:spcPts val="0"/>
                        </a:spcBef>
                        <a:spcAft>
                          <a:spcPts val="0"/>
                        </a:spcAft>
                      </a:pPr>
                      <a:r>
                        <a:rPr lang="en-US" sz="2400" dirty="0">
                          <a:effectLst/>
                          <a:latin typeface="Times New Roman" panose="02020603050405020304" pitchFamily="18" charset="0"/>
                          <a:ea typeface="Times New Roman" panose="02020603050405020304" pitchFamily="18" charset="0"/>
                        </a:rPr>
                        <a:t>2018-2019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9.9%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p>
                      <a:pPr marL="0" marR="0" algn="l">
                        <a:spcBef>
                          <a:spcPts val="0"/>
                        </a:spcBef>
                        <a:spcAft>
                          <a:spcPts val="0"/>
                        </a:spcAft>
                      </a:pPr>
                      <a:r>
                        <a:rPr lang="en-US" sz="2400" dirty="0">
                          <a:effectLst/>
                          <a:latin typeface="Times New Roman" panose="02020603050405020304" pitchFamily="18" charset="0"/>
                          <a:ea typeface="Times New Roman" panose="02020603050405020304" pitchFamily="18" charset="0"/>
                        </a:rPr>
                        <a:t>2019-2020e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9.1%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80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en-US" dirty="0">
                <a:ea typeface="ヒラギノ角ゴ Pro W3" pitchFamily="-84" charset="-128"/>
              </a:rPr>
              <a:t>Data (Baseline)</a:t>
            </a:r>
          </a:p>
        </p:txBody>
      </p:sp>
      <p:graphicFrame>
        <p:nvGraphicFramePr>
          <p:cNvPr id="6" name="Table Placeholder 5"/>
          <p:cNvGraphicFramePr>
            <a:graphicFrameLocks noGrp="1"/>
          </p:cNvGraphicFramePr>
          <p:nvPr>
            <p:ph idx="1"/>
            <p:extLst>
              <p:ext uri="{D42A27DB-BD31-4B8C-83A1-F6EECF244321}">
                <p14:modId xmlns:p14="http://schemas.microsoft.com/office/powerpoint/2010/main" val="3205063342"/>
              </p:ext>
            </p:extLst>
          </p:nvPr>
        </p:nvGraphicFramePr>
        <p:xfrm>
          <a:off x="838200" y="1968182"/>
          <a:ext cx="7667624" cy="2432050"/>
        </p:xfrm>
        <a:graphic>
          <a:graphicData uri="http://schemas.openxmlformats.org/drawingml/2006/table">
            <a:tbl>
              <a:tblPr/>
              <a:tblGrid>
                <a:gridCol w="3833812">
                  <a:extLst>
                    <a:ext uri="{9D8B030D-6E8A-4147-A177-3AD203B41FA5}">
                      <a16:colId xmlns:a16="http://schemas.microsoft.com/office/drawing/2014/main" val="20000"/>
                    </a:ext>
                  </a:extLst>
                </a:gridCol>
                <a:gridCol w="3833812">
                  <a:extLst>
                    <a:ext uri="{9D8B030D-6E8A-4147-A177-3AD203B41FA5}">
                      <a16:colId xmlns:a16="http://schemas.microsoft.com/office/drawing/2014/main" val="20001"/>
                    </a:ext>
                  </a:extLst>
                </a:gridCol>
              </a:tblGrid>
              <a:tr h="812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ea typeface="MS PGothic" pitchFamily="34" charset="-128"/>
                          <a:cs typeface="Times New Roman" pitchFamily="18" charset="0"/>
                        </a:rPr>
                        <a:t>School Year</a:t>
                      </a:r>
                      <a:endPar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0C0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ea typeface="MS PGothic" pitchFamily="34" charset="-128"/>
                          <a:cs typeface="Times New Roman" pitchFamily="18" charset="0"/>
                        </a:rPr>
                        <a:t>Baseline </a:t>
                      </a:r>
                      <a:endPar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0C0C"/>
                    </a:solidFill>
                  </a:tcPr>
                </a:tc>
                <a:extLst>
                  <a:ext uri="{0D108BD9-81ED-4DB2-BD59-A6C34878D82A}">
                    <a16:rowId xmlns:a16="http://schemas.microsoft.com/office/drawing/2014/main" val="10000"/>
                  </a:ext>
                </a:extLst>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2020-2021f</a:t>
                      </a: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9.9%</a:t>
                      </a: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2021-2022f</a:t>
                      </a: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10.5%</a:t>
                      </a: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2022-2023f</a:t>
                      </a: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10.7%</a:t>
                      </a:r>
                    </a:p>
                  </a:txBody>
                  <a:tcPr marL="71884" marR="718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506" name="TextBox 3"/>
          <p:cNvSpPr txBox="1">
            <a:spLocks noChangeArrowheads="1"/>
          </p:cNvSpPr>
          <p:nvPr/>
        </p:nvSpPr>
        <p:spPr bwMode="auto">
          <a:xfrm>
            <a:off x="762000" y="4495800"/>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From Graph in class on </a:t>
            </a:r>
            <a:r>
              <a:rPr lang="en-US" altLang="en-US" sz="1400" dirty="0">
                <a:solidFill>
                  <a:srgbClr val="000000"/>
                </a:solidFill>
              </a:rPr>
              <a:t>Friday</a:t>
            </a:r>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endParaRPr>
          </a:p>
        </p:txBody>
      </p:sp>
    </p:spTree>
    <p:extLst>
      <p:ext uri="{BB962C8B-B14F-4D97-AF65-F5344CB8AC3E}">
        <p14:creationId xmlns:p14="http://schemas.microsoft.com/office/powerpoint/2010/main" val="27169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8.5A (Chart)</a:t>
            </a:r>
          </a:p>
        </p:txBody>
      </p:sp>
      <p:sp>
        <p:nvSpPr>
          <p:cNvPr id="23553" name="Rectangle 3"/>
          <p:cNvSpPr>
            <a:spLocks noGrp="1" noChangeArrowheads="1"/>
          </p:cNvSpPr>
          <p:nvPr>
            <p:ph idx="1"/>
          </p:nvPr>
        </p:nvSpPr>
        <p:spPr>
          <a:xfrm>
            <a:off x="609600" y="1524000"/>
            <a:ext cx="7668323" cy="4312574"/>
          </a:xfrm>
        </p:spPr>
        <p:txBody>
          <a:bodyPr/>
          <a:lstStyle/>
          <a:p>
            <a:r>
              <a:rPr lang="en-US" altLang="en-US" sz="2000" dirty="0">
                <a:solidFill>
                  <a:schemeClr val="accent6"/>
                </a:solidFill>
                <a:ea typeface="ヒラギノ角ゴ Pro W3" pitchFamily="-84" charset="-128"/>
                <a:cs typeface="ヒラギノ角ゴ Pro W3" pitchFamily="-84" charset="-128"/>
              </a:rPr>
              <a:t>After carefully reading the discussion in Chapter 8, indicate your three benchmarks in the spaces provided below that include the years chosen in 8.3 and the benchmark. </a:t>
            </a:r>
          </a:p>
          <a:p>
            <a:pPr eaLnBrk="1" hangingPunct="1">
              <a:lnSpc>
                <a:spcPct val="90000"/>
              </a:lnSpc>
              <a:buFontTx/>
              <a:buNone/>
            </a:pPr>
            <a:r>
              <a:rPr lang="en-US" altLang="en-US" sz="2000" dirty="0">
                <a:solidFill>
                  <a:srgbClr val="0000FF"/>
                </a:solidFill>
                <a:ea typeface="ヒラギノ角ゴ Pro W3" pitchFamily="-84" charset="-128"/>
                <a:cs typeface="ヒラギノ角ゴ Pro W3" pitchFamily="-84" charset="-128"/>
              </a:rPr>
              <a:t> </a:t>
            </a:r>
          </a:p>
          <a:p>
            <a:pPr lvl="1" eaLnBrk="1" hangingPunct="1">
              <a:lnSpc>
                <a:spcPct val="90000"/>
              </a:lnSpc>
              <a:buFontTx/>
              <a:buNone/>
            </a:pPr>
            <a:r>
              <a:rPr lang="en-US" altLang="en-US" sz="2000" dirty="0">
                <a:solidFill>
                  <a:srgbClr val="0000FF"/>
                </a:solidFill>
                <a:ea typeface="ヒラギノ角ゴ Pro W3" pitchFamily="-84" charset="-128"/>
                <a:cs typeface="ヒラギノ角ゴ Pro W3" pitchFamily="-84" charset="-128"/>
              </a:rPr>
              <a:t>	</a:t>
            </a:r>
          </a:p>
          <a:p>
            <a:pPr eaLnBrk="1" hangingPunct="1">
              <a:lnSpc>
                <a:spcPct val="90000"/>
              </a:lnSpc>
              <a:buFontTx/>
              <a:buNone/>
            </a:pPr>
            <a:endParaRPr lang="en-US" altLang="en-US" sz="2400" dirty="0">
              <a:solidFill>
                <a:srgbClr val="0000FF"/>
              </a:solidFill>
              <a:ea typeface="ヒラギノ角ゴ Pro W3" pitchFamily="-84" charset="-128"/>
              <a:cs typeface="ヒラギノ角ゴ Pro W3" pitchFamily="-84" charset="-128"/>
            </a:endParaRPr>
          </a:p>
        </p:txBody>
      </p:sp>
      <p:graphicFrame>
        <p:nvGraphicFramePr>
          <p:cNvPr id="4" name="Group 34"/>
          <p:cNvGraphicFramePr>
            <a:graphicFrameLocks/>
          </p:cNvGraphicFramePr>
          <p:nvPr>
            <p:extLst>
              <p:ext uri="{D42A27DB-BD31-4B8C-83A1-F6EECF244321}">
                <p14:modId xmlns:p14="http://schemas.microsoft.com/office/powerpoint/2010/main" val="3337726967"/>
              </p:ext>
            </p:extLst>
          </p:nvPr>
        </p:nvGraphicFramePr>
        <p:xfrm>
          <a:off x="228600" y="2971800"/>
          <a:ext cx="8534400" cy="3468688"/>
        </p:xfrm>
        <a:graphic>
          <a:graphicData uri="http://schemas.openxmlformats.org/drawingml/2006/table">
            <a:tbl>
              <a:tblPr/>
              <a:tblGrid>
                <a:gridCol w="1491025">
                  <a:extLst>
                    <a:ext uri="{9D8B030D-6E8A-4147-A177-3AD203B41FA5}">
                      <a16:colId xmlns:a16="http://schemas.microsoft.com/office/drawing/2014/main" val="20000"/>
                    </a:ext>
                  </a:extLst>
                </a:gridCol>
                <a:gridCol w="2155435">
                  <a:extLst>
                    <a:ext uri="{9D8B030D-6E8A-4147-A177-3AD203B41FA5}">
                      <a16:colId xmlns:a16="http://schemas.microsoft.com/office/drawing/2014/main" val="20001"/>
                    </a:ext>
                  </a:extLst>
                </a:gridCol>
                <a:gridCol w="4887940">
                  <a:extLst>
                    <a:ext uri="{9D8B030D-6E8A-4147-A177-3AD203B41FA5}">
                      <a16:colId xmlns:a16="http://schemas.microsoft.com/office/drawing/2014/main" val="20002"/>
                    </a:ext>
                  </a:extLst>
                </a:gridCol>
              </a:tblGrid>
              <a:tr h="440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Year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Baseline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Benchmark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5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2020-2021f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7.5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Year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Baseline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Benchmark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0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2021-2022f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10.5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ahoma" charset="0"/>
                          <a:ea typeface="ヒラギノ角ゴ Pro W3" charset="-128"/>
                        </a:rPr>
                        <a:t>Drop out rate of 5.5 or less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  </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Year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Baseline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ea typeface="ヒラギノ角ゴ Pro W3" charset="-128"/>
                        </a:rPr>
                        <a:t>Benchmark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95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2022-2023f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10.7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ea typeface="ヒラギノ角ゴ Pro W3" charset="-128"/>
                        </a:rPr>
                        <a:t>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 name="Group 100">
            <a:extLst>
              <a:ext uri="{FF2B5EF4-FFF2-40B4-BE49-F238E27FC236}">
                <a16:creationId xmlns:a16="http://schemas.microsoft.com/office/drawing/2014/main" id="{8ACB7ADB-2A84-314E-BE99-F1ADCE004AA5}"/>
              </a:ext>
            </a:extLst>
          </p:cNvPr>
          <p:cNvGraphicFramePr>
            <a:graphicFrameLocks noGrp="1"/>
          </p:cNvGraphicFramePr>
          <p:nvPr>
            <p:extLst>
              <p:ext uri="{D42A27DB-BD31-4B8C-83A1-F6EECF244321}">
                <p14:modId xmlns:p14="http://schemas.microsoft.com/office/powerpoint/2010/main" val="890973296"/>
              </p:ext>
            </p:extLst>
          </p:nvPr>
        </p:nvGraphicFramePr>
        <p:xfrm>
          <a:off x="228600" y="2500312"/>
          <a:ext cx="8534400" cy="471488"/>
        </p:xfrm>
        <a:graphic>
          <a:graphicData uri="http://schemas.openxmlformats.org/drawingml/2006/table">
            <a:tbl>
              <a:tblPr/>
              <a:tblGrid>
                <a:gridCol w="8534400">
                  <a:extLst>
                    <a:ext uri="{9D8B030D-6E8A-4147-A177-3AD203B41FA5}">
                      <a16:colId xmlns:a16="http://schemas.microsoft.com/office/drawing/2014/main" val="20000"/>
                    </a:ext>
                  </a:extLst>
                </a:gridCol>
              </a:tblGrid>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ea typeface="ヒラギノ角ゴ Pro W3" charset="-128"/>
                        </a:rPr>
                        <a:t>Baseline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59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Exercise 8.5A (Chart)</a:t>
            </a:r>
            <a:endParaRPr lang="en-US" b="0" dirty="0">
              <a:latin typeface="Segoe UI Semilight" panose="020B0402040204020203" pitchFamily="34" charset="0"/>
              <a:cs typeface="Segoe UI Semilight" panose="020B0402040204020203" pitchFamily="34" charset="0"/>
            </a:endParaRPr>
          </a:p>
        </p:txBody>
      </p:sp>
      <p:sp>
        <p:nvSpPr>
          <p:cNvPr id="25601" name="Rectangle 3"/>
          <p:cNvSpPr>
            <a:spLocks noGrp="1" noChangeArrowheads="1"/>
          </p:cNvSpPr>
          <p:nvPr>
            <p:ph idx="1"/>
          </p:nvPr>
        </p:nvSpPr>
        <p:spPr>
          <a:xfrm>
            <a:off x="614124" y="1524000"/>
            <a:ext cx="7668323" cy="4312574"/>
          </a:xfrm>
        </p:spPr>
        <p:txBody>
          <a:bodyPr/>
          <a:lstStyle/>
          <a:p>
            <a:r>
              <a:rPr lang="en-US" altLang="en-US" sz="2000" dirty="0">
                <a:solidFill>
                  <a:schemeClr val="accent6"/>
                </a:solidFill>
                <a:ea typeface="ヒラギノ角ゴ Pro W3" pitchFamily="-84" charset="-128"/>
                <a:cs typeface="ヒラギノ角ゴ Pro W3" pitchFamily="-84" charset="-128"/>
              </a:rPr>
              <a:t>After carefully reading the discussion in Chapter 8, indicate your three benchmarks in the spaces provided below that include the years chosen in 8.3 and the benchmark. </a:t>
            </a:r>
          </a:p>
          <a:p>
            <a:pPr lvl="1" eaLnBrk="1" hangingPunct="1">
              <a:lnSpc>
                <a:spcPct val="90000"/>
              </a:lnSpc>
              <a:buFontTx/>
              <a:buNone/>
            </a:pPr>
            <a:r>
              <a:rPr lang="en-US" altLang="en-US" sz="2000" dirty="0">
                <a:ea typeface="ヒラギノ角ゴ Pro W3" pitchFamily="-84" charset="-128"/>
                <a:cs typeface="ヒラギノ角ゴ Pro W3" pitchFamily="-84" charset="-128"/>
              </a:rPr>
              <a:t>	</a:t>
            </a:r>
          </a:p>
          <a:p>
            <a:pPr eaLnBrk="1" hangingPunct="1">
              <a:lnSpc>
                <a:spcPct val="90000"/>
              </a:lnSpc>
              <a:buFontTx/>
              <a:buNone/>
            </a:pPr>
            <a:endParaRPr lang="en-US" altLang="en-US" sz="2400" dirty="0">
              <a:ea typeface="ヒラギノ角ゴ Pro W3" pitchFamily="-84" charset="-128"/>
              <a:cs typeface="ヒラギノ角ゴ Pro W3" pitchFamily="-84" charset="-128"/>
            </a:endParaRPr>
          </a:p>
        </p:txBody>
      </p:sp>
      <p:graphicFrame>
        <p:nvGraphicFramePr>
          <p:cNvPr id="4" name="Group 34"/>
          <p:cNvGraphicFramePr>
            <a:graphicFrameLocks/>
          </p:cNvGraphicFramePr>
          <p:nvPr>
            <p:extLst>
              <p:ext uri="{D42A27DB-BD31-4B8C-83A1-F6EECF244321}">
                <p14:modId xmlns:p14="http://schemas.microsoft.com/office/powerpoint/2010/main" val="4210412677"/>
              </p:ext>
            </p:extLst>
          </p:nvPr>
        </p:nvGraphicFramePr>
        <p:xfrm>
          <a:off x="228600" y="3200400"/>
          <a:ext cx="8505713" cy="3340253"/>
        </p:xfrm>
        <a:graphic>
          <a:graphicData uri="http://schemas.openxmlformats.org/drawingml/2006/table">
            <a:tbl>
              <a:tblPr/>
              <a:tblGrid>
                <a:gridCol w="1486013">
                  <a:extLst>
                    <a:ext uri="{9D8B030D-6E8A-4147-A177-3AD203B41FA5}">
                      <a16:colId xmlns:a16="http://schemas.microsoft.com/office/drawing/2014/main" val="20000"/>
                    </a:ext>
                  </a:extLst>
                </a:gridCol>
                <a:gridCol w="2148190">
                  <a:extLst>
                    <a:ext uri="{9D8B030D-6E8A-4147-A177-3AD203B41FA5}">
                      <a16:colId xmlns:a16="http://schemas.microsoft.com/office/drawing/2014/main" val="20001"/>
                    </a:ext>
                  </a:extLst>
                </a:gridCol>
                <a:gridCol w="4871510">
                  <a:extLst>
                    <a:ext uri="{9D8B030D-6E8A-4147-A177-3AD203B41FA5}">
                      <a16:colId xmlns:a16="http://schemas.microsoft.com/office/drawing/2014/main" val="20002"/>
                    </a:ext>
                  </a:extLst>
                </a:gridCol>
              </a:tblGrid>
              <a:tr h="407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Year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Baseline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Benchmark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8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2020-2021f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9.9</a:t>
                      </a:r>
                      <a:r>
                        <a:rPr kumimoji="0" lang="en-US" sz="1600" b="0"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7.5</a:t>
                      </a:r>
                      <a:r>
                        <a:rPr kumimoji="0" lang="en-US" sz="1600" b="0"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Year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Baseline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Benchmark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2021-2022f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10.5</a:t>
                      </a:r>
                      <a:r>
                        <a:rPr kumimoji="0" lang="en-US" sz="1600" b="0"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Drop out rate of 5.5 or less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0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Year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Baseline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Benchmark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1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2022-2023f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10.7</a:t>
                      </a:r>
                      <a:r>
                        <a:rPr kumimoji="0" lang="en-US" sz="1600" b="0"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0</a:t>
                      </a:r>
                      <a:r>
                        <a:rPr kumimoji="0" lang="en-US" sz="1600" b="0"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632" name="TextBox 4"/>
          <p:cNvSpPr txBox="1">
            <a:spLocks noChangeArrowheads="1"/>
          </p:cNvSpPr>
          <p:nvPr/>
        </p:nvSpPr>
        <p:spPr bwMode="auto">
          <a:xfrm>
            <a:off x="3857514" y="4826000"/>
            <a:ext cx="495299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3</a:t>
            </a:r>
            <a:r>
              <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Benchmark should be a specific number, not a phrase.</a:t>
            </a:r>
            <a:endPar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33" name="TextBox 5"/>
          <p:cNvSpPr txBox="1">
            <a:spLocks noChangeArrowheads="1"/>
          </p:cNvSpPr>
          <p:nvPr/>
        </p:nvSpPr>
        <p:spPr bwMode="auto">
          <a:xfrm>
            <a:off x="4297435" y="5803612"/>
            <a:ext cx="4315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4</a:t>
            </a:r>
            <a:r>
              <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Unrealistic benchmark. Can never fully eradicate a problem like dropouts.</a:t>
            </a:r>
            <a:endPar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36" name="TextBox 4"/>
          <p:cNvSpPr txBox="1">
            <a:spLocks noChangeArrowheads="1"/>
          </p:cNvSpPr>
          <p:nvPr/>
        </p:nvSpPr>
        <p:spPr bwMode="auto">
          <a:xfrm>
            <a:off x="4446583" y="3621929"/>
            <a:ext cx="4162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2</a:t>
            </a:r>
            <a:r>
              <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6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Difference between b</a:t>
            </a:r>
            <a:r>
              <a:rPr kumimoji="0" lang="en-US" altLang="en-US" sz="1600" b="0" i="0" u="none" strike="noStrike" kern="1200" cap="none" spc="0" normalizeH="0" baseline="0" noProof="0" dirty="0" err="1">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enchmark</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and</a:t>
            </a:r>
            <a:r>
              <a:rPr kumimoji="0" lang="en-US" altLang="en-US" sz="1600" b="0" i="0" u="none" strike="noStrike" kern="1200" cap="none" spc="0" normalizeH="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baseline </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is to</a:t>
            </a:r>
            <a:r>
              <a:rPr lang="en-US" altLang="en-US" sz="1600" b="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o high/</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unrealistic.</a:t>
            </a:r>
            <a:endPar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4"/>
          <p:cNvSpPr txBox="1">
            <a:spLocks noChangeArrowheads="1"/>
          </p:cNvSpPr>
          <p:nvPr/>
        </p:nvSpPr>
        <p:spPr bwMode="auto">
          <a:xfrm>
            <a:off x="152400" y="6519446"/>
            <a:ext cx="7391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5</a:t>
            </a:r>
            <a:r>
              <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Missing percent</a:t>
            </a:r>
            <a:r>
              <a:rPr kumimoji="0" lang="en-US" altLang="en-US" sz="1600" b="0" i="0" u="none" strike="noStrike" kern="1200" cap="none" spc="0" normalizeH="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signs on baseline and benchmark numbers</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endPar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graphicFrame>
        <p:nvGraphicFramePr>
          <p:cNvPr id="9" name="Group 100">
            <a:extLst>
              <a:ext uri="{FF2B5EF4-FFF2-40B4-BE49-F238E27FC236}">
                <a16:creationId xmlns:a16="http://schemas.microsoft.com/office/drawing/2014/main" id="{CCB9C7F8-35E1-3C47-8303-E23BF980DA63}"/>
              </a:ext>
            </a:extLst>
          </p:cNvPr>
          <p:cNvGraphicFramePr>
            <a:graphicFrameLocks noGrp="1"/>
          </p:cNvGraphicFramePr>
          <p:nvPr>
            <p:extLst>
              <p:ext uri="{D42A27DB-BD31-4B8C-83A1-F6EECF244321}">
                <p14:modId xmlns:p14="http://schemas.microsoft.com/office/powerpoint/2010/main" val="4247635540"/>
              </p:ext>
            </p:extLst>
          </p:nvPr>
        </p:nvGraphicFramePr>
        <p:xfrm>
          <a:off x="228600" y="2514600"/>
          <a:ext cx="8505713" cy="701040"/>
        </p:xfrm>
        <a:graphic>
          <a:graphicData uri="http://schemas.openxmlformats.org/drawingml/2006/table">
            <a:tbl>
              <a:tblPr/>
              <a:tblGrid>
                <a:gridCol w="8505713">
                  <a:extLst>
                    <a:ext uri="{9D8B030D-6E8A-4147-A177-3AD203B41FA5}">
                      <a16:colId xmlns:a16="http://schemas.microsoft.com/office/drawing/2014/main" val="20000"/>
                    </a:ext>
                  </a:extLst>
                </a:gridCol>
              </a:tblGrid>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Baseline and Benchmark Forecast for the First-Year Drop Out Rate at Syracuse University in Syracuse, NY (2020f-2023f)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TextBox 4">
            <a:extLst>
              <a:ext uri="{FF2B5EF4-FFF2-40B4-BE49-F238E27FC236}">
                <a16:creationId xmlns:a16="http://schemas.microsoft.com/office/drawing/2014/main" id="{832865B4-F4D2-B64F-AD85-DEEF226098D9}"/>
              </a:ext>
            </a:extLst>
          </p:cNvPr>
          <p:cNvSpPr txBox="1">
            <a:spLocks noChangeArrowheads="1"/>
          </p:cNvSpPr>
          <p:nvPr/>
        </p:nvSpPr>
        <p:spPr bwMode="auto">
          <a:xfrm>
            <a:off x="4481456" y="2117066"/>
            <a:ext cx="7391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ヒラギノ角ゴ Pro W3" pitchFamily="-84" charset="-128"/>
              </a:defRPr>
            </a:lvl1pPr>
            <a:lvl2pPr marL="742950" indent="-285750">
              <a:defRPr sz="800" b="1">
                <a:solidFill>
                  <a:schemeClr val="tx1"/>
                </a:solidFill>
                <a:latin typeface="Arial" panose="020B0604020202020204" pitchFamily="34" charset="0"/>
                <a:ea typeface="ヒラギノ角ゴ Pro W3" pitchFamily="-84" charset="-128"/>
              </a:defRPr>
            </a:lvl2pPr>
            <a:lvl3pPr marL="1143000" indent="-228600">
              <a:defRPr sz="800" b="1">
                <a:solidFill>
                  <a:schemeClr val="tx1"/>
                </a:solidFill>
                <a:latin typeface="Arial" panose="020B0604020202020204" pitchFamily="34" charset="0"/>
                <a:ea typeface="ヒラギノ角ゴ Pro W3" pitchFamily="-84" charset="-128"/>
              </a:defRPr>
            </a:lvl3pPr>
            <a:lvl4pPr marL="1600200" indent="-228600">
              <a:defRPr sz="800" b="1">
                <a:solidFill>
                  <a:schemeClr val="tx1"/>
                </a:solidFill>
                <a:latin typeface="Arial" panose="020B0604020202020204" pitchFamily="34" charset="0"/>
                <a:ea typeface="ヒラギノ角ゴ Pro W3" pitchFamily="-84" charset="-128"/>
              </a:defRPr>
            </a:lvl4pPr>
            <a:lvl5pPr marL="2057400" indent="-228600">
              <a:defRPr sz="800" b="1">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ヒラギノ角ゴ Pro W3" pitchFamily="-8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Mistake 1</a:t>
            </a:r>
            <a:r>
              <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altLang="en-US" sz="1600" b="0"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Incomplete title</a:t>
            </a:r>
            <a:endParaRPr kumimoji="0" lang="en-US" altLang="en-US" sz="1600" b="1" i="0" u="none" strike="noStrike" kern="1200" cap="none" spc="0" normalizeH="0" baseline="0" noProof="0" dirty="0">
              <a:ln>
                <a:noFill/>
              </a:ln>
              <a:solidFill>
                <a:srgbClr val="FF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74632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Mod 1" id="{E8B047D8-5DA2-4268-A35E-AF6CAB801908}" vid="{B79BA4AB-9EEB-4CF6-8611-4A938406BE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80758EB9B75A459F9F5E4025C4C44D" ma:contentTypeVersion="6" ma:contentTypeDescription="Create a new document." ma:contentTypeScope="" ma:versionID="f3d4f837e4e0e2e887b51db74f7e0d88">
  <xsd:schema xmlns:xsd="http://www.w3.org/2001/XMLSchema" xmlns:xs="http://www.w3.org/2001/XMLSchema" xmlns:p="http://schemas.microsoft.com/office/2006/metadata/properties" xmlns:ns2="378dde1d-f95b-480e-a2f8-2594b11a5a69" xmlns:ns3="3435fdc1-bd18-4e81-ad4b-8ae74479101b" targetNamespace="http://schemas.microsoft.com/office/2006/metadata/properties" ma:root="true" ma:fieldsID="0f835025cb364d4683b4f688fb499511" ns2:_="" ns3:_="">
    <xsd:import namespace="378dde1d-f95b-480e-a2f8-2594b11a5a69"/>
    <xsd:import namespace="3435fdc1-bd18-4e81-ad4b-8ae7447910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dde1d-f95b-480e-a2f8-2594b11a5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5fdc1-bd18-4e81-ad4b-8ae7447910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8BD008-B156-43D2-8F79-4CB4F3B2D17B}"/>
</file>

<file path=customXml/itemProps2.xml><?xml version="1.0" encoding="utf-8"?>
<ds:datastoreItem xmlns:ds="http://schemas.openxmlformats.org/officeDocument/2006/customXml" ds:itemID="{444CB1FA-6454-44AB-9EBE-0441426F4351}"/>
</file>

<file path=customXml/itemProps3.xml><?xml version="1.0" encoding="utf-8"?>
<ds:datastoreItem xmlns:ds="http://schemas.openxmlformats.org/officeDocument/2006/customXml" ds:itemID="{20C31547-2964-478E-B212-38C3617AA80F}"/>
</file>

<file path=docProps/app.xml><?xml version="1.0" encoding="utf-8"?>
<Properties xmlns="http://schemas.openxmlformats.org/officeDocument/2006/extended-properties" xmlns:vt="http://schemas.openxmlformats.org/officeDocument/2006/docPropsVTypes">
  <Template>PAF 101 Template</Template>
  <TotalTime>40071</TotalTime>
  <Words>2235</Words>
  <Application>Microsoft Office PowerPoint</Application>
  <PresentationFormat>On-screen Show (4:3)</PresentationFormat>
  <Paragraphs>336</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ＭＳ Ｐゴシック</vt:lpstr>
      <vt:lpstr>ＭＳ Ｐゴシック</vt:lpstr>
      <vt:lpstr>Arial</vt:lpstr>
      <vt:lpstr>Calibri</vt:lpstr>
      <vt:lpstr>Calibri Light</vt:lpstr>
      <vt:lpstr>Segoe UI Historic</vt:lpstr>
      <vt:lpstr>Segoe UI Light</vt:lpstr>
      <vt:lpstr>Segoe UI Semilight</vt:lpstr>
      <vt:lpstr>Tahoma</vt:lpstr>
      <vt:lpstr>Times New Roman</vt:lpstr>
      <vt:lpstr>ヒラギノ角ゴ Pro W3</vt:lpstr>
      <vt:lpstr>Continental World 16x9</vt:lpstr>
      <vt:lpstr>PowerPoint Presentation</vt:lpstr>
      <vt:lpstr>Class Agenda</vt:lpstr>
      <vt:lpstr>Getting Involved with UBE</vt:lpstr>
      <vt:lpstr>Competition Points</vt:lpstr>
      <vt:lpstr>Module 4 Competition</vt:lpstr>
      <vt:lpstr>Data (Historical)</vt:lpstr>
      <vt:lpstr>Data (Baseline)</vt:lpstr>
      <vt:lpstr>Exercise 8.5A (Chart)</vt:lpstr>
      <vt:lpstr>Exercise 8.5A (Chart)</vt:lpstr>
      <vt:lpstr>Exercise 8.5B (Justification)</vt:lpstr>
      <vt:lpstr>Exercise 8.5B (Justification)</vt:lpstr>
      <vt:lpstr>Exercise 8.6 A</vt:lpstr>
      <vt:lpstr>Exercise 8.6 A</vt:lpstr>
      <vt:lpstr>Exercise 8.6 B</vt:lpstr>
      <vt:lpstr>Exercise 8.6 B</vt:lpstr>
      <vt:lpstr>Exercise 8.6 C</vt:lpstr>
      <vt:lpstr>Exercise 8.6 C</vt:lpstr>
      <vt:lpstr>Helpful Hints</vt:lpstr>
      <vt:lpstr>For Next Class</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Anne Berardicurti</dc:creator>
  <cp:lastModifiedBy>Connor M Muldoon</cp:lastModifiedBy>
  <cp:revision>195</cp:revision>
  <cp:lastPrinted>2015-04-01T15:35:03Z</cp:lastPrinted>
  <dcterms:created xsi:type="dcterms:W3CDTF">2011-12-09T18:05:03Z</dcterms:created>
  <dcterms:modified xsi:type="dcterms:W3CDTF">2020-03-11T17:04:47Z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0x0101002780758EB9B75A459F9F5E4025C4C44D</vt:lpwstr>
  </property>
</Properties>
</file>