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1466" r:id="rId4"/>
  </p:sldMasterIdLst>
  <p:notesMasterIdLst>
    <p:notesMasterId r:id="rId28"/>
  </p:notesMasterIdLst>
  <p:handoutMasterIdLst>
    <p:handoutMasterId r:id="rId29"/>
  </p:handoutMasterIdLst>
  <p:sldIdLst>
    <p:sldId id="725" r:id="rId5"/>
    <p:sldId id="728" r:id="rId6"/>
    <p:sldId id="726" r:id="rId7"/>
    <p:sldId id="701" r:id="rId8"/>
    <p:sldId id="674" r:id="rId9"/>
    <p:sldId id="675" r:id="rId10"/>
    <p:sldId id="676" r:id="rId11"/>
    <p:sldId id="677" r:id="rId12"/>
    <p:sldId id="678" r:id="rId13"/>
    <p:sldId id="679" r:id="rId14"/>
    <p:sldId id="704" r:id="rId15"/>
    <p:sldId id="705" r:id="rId16"/>
    <p:sldId id="723" r:id="rId17"/>
    <p:sldId id="706" r:id="rId18"/>
    <p:sldId id="707" r:id="rId19"/>
    <p:sldId id="708" r:id="rId20"/>
    <p:sldId id="709" r:id="rId21"/>
    <p:sldId id="724" r:id="rId22"/>
    <p:sldId id="711" r:id="rId23"/>
    <p:sldId id="688" r:id="rId24"/>
    <p:sldId id="714" r:id="rId25"/>
    <p:sldId id="690" r:id="rId26"/>
    <p:sldId id="727" r:id="rId2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phia Lamendola" initials="SL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3E"/>
    <a:srgbClr val="33CC33"/>
    <a:srgbClr val="0000FF"/>
    <a:srgbClr val="000066"/>
    <a:srgbClr val="E9F6F7"/>
    <a:srgbClr val="FFCCFF"/>
    <a:srgbClr val="FFFF66"/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77" autoAdjust="0"/>
    <p:restoredTop sz="73302" autoAdjust="0"/>
  </p:normalViewPr>
  <p:slideViewPr>
    <p:cSldViewPr>
      <p:cViewPr varScale="1">
        <p:scale>
          <a:sx n="49" d="100"/>
          <a:sy n="49" d="100"/>
        </p:scale>
        <p:origin x="192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936" y="1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Relationship Id="rId35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Bezdedeanu" userId="5589b2a7-81a3-47a0-9d61-1aa872f43760" providerId="ADAL" clId="{191B74A7-2F6E-44F9-AE6D-5BF0CFDD8CBC}"/>
    <pc:docChg chg="delSld modSld delMainMaster">
      <pc:chgData name="Christopher Bezdedeanu" userId="5589b2a7-81a3-47a0-9d61-1aa872f43760" providerId="ADAL" clId="{191B74A7-2F6E-44F9-AE6D-5BF0CFDD8CBC}" dt="2020-06-27T02:02:36.314" v="17" actId="20577"/>
      <pc:docMkLst>
        <pc:docMk/>
      </pc:docMkLst>
      <pc:sldChg chg="modSp mod">
        <pc:chgData name="Christopher Bezdedeanu" userId="5589b2a7-81a3-47a0-9d61-1aa872f43760" providerId="ADAL" clId="{191B74A7-2F6E-44F9-AE6D-5BF0CFDD8CBC}" dt="2020-06-27T02:02:36.314" v="17" actId="20577"/>
        <pc:sldMkLst>
          <pc:docMk/>
          <pc:sldMk cId="1839641473" sldId="727"/>
        </pc:sldMkLst>
        <pc:spChg chg="mod">
          <ac:chgData name="Christopher Bezdedeanu" userId="5589b2a7-81a3-47a0-9d61-1aa872f43760" providerId="ADAL" clId="{191B74A7-2F6E-44F9-AE6D-5BF0CFDD8CBC}" dt="2020-06-27T02:02:36.314" v="17" actId="20577"/>
          <ac:spMkLst>
            <pc:docMk/>
            <pc:sldMk cId="1839641473" sldId="727"/>
            <ac:spMk id="106499" creationId="{00000000-0000-0000-0000-000000000000}"/>
          </ac:spMkLst>
        </pc:spChg>
      </pc:sldChg>
      <pc:sldChg chg="del">
        <pc:chgData name="Christopher Bezdedeanu" userId="5589b2a7-81a3-47a0-9d61-1aa872f43760" providerId="ADAL" clId="{191B74A7-2F6E-44F9-AE6D-5BF0CFDD8CBC}" dt="2020-06-27T02:01:47.315" v="1" actId="47"/>
        <pc:sldMkLst>
          <pc:docMk/>
          <pc:sldMk cId="527192618" sldId="729"/>
        </pc:sldMkLst>
      </pc:sldChg>
      <pc:sldChg chg="del">
        <pc:chgData name="Christopher Bezdedeanu" userId="5589b2a7-81a3-47a0-9d61-1aa872f43760" providerId="ADAL" clId="{191B74A7-2F6E-44F9-AE6D-5BF0CFDD8CBC}" dt="2020-06-27T02:01:43.775" v="0" actId="47"/>
        <pc:sldMkLst>
          <pc:docMk/>
          <pc:sldMk cId="3114770219" sldId="730"/>
        </pc:sldMkLst>
      </pc:sldChg>
      <pc:sldMasterChg chg="del delSldLayout">
        <pc:chgData name="Christopher Bezdedeanu" userId="5589b2a7-81a3-47a0-9d61-1aa872f43760" providerId="ADAL" clId="{191B74A7-2F6E-44F9-AE6D-5BF0CFDD8CBC}" dt="2020-06-27T02:01:47.315" v="1" actId="47"/>
        <pc:sldMasterMkLst>
          <pc:docMk/>
          <pc:sldMasterMk cId="3680114612" sldId="2147491479"/>
        </pc:sldMasterMkLst>
        <pc:sldLayoutChg chg="del">
          <pc:chgData name="Christopher Bezdedeanu" userId="5589b2a7-81a3-47a0-9d61-1aa872f43760" providerId="ADAL" clId="{191B74A7-2F6E-44F9-AE6D-5BF0CFDD8CBC}" dt="2020-06-27T02:01:47.315" v="1" actId="47"/>
          <pc:sldLayoutMkLst>
            <pc:docMk/>
            <pc:sldMasterMk cId="3680114612" sldId="2147491479"/>
            <pc:sldLayoutMk cId="1155278508" sldId="2147491480"/>
          </pc:sldLayoutMkLst>
        </pc:sldLayoutChg>
        <pc:sldLayoutChg chg="del">
          <pc:chgData name="Christopher Bezdedeanu" userId="5589b2a7-81a3-47a0-9d61-1aa872f43760" providerId="ADAL" clId="{191B74A7-2F6E-44F9-AE6D-5BF0CFDD8CBC}" dt="2020-06-27T02:01:47.315" v="1" actId="47"/>
          <pc:sldLayoutMkLst>
            <pc:docMk/>
            <pc:sldMasterMk cId="3680114612" sldId="2147491479"/>
            <pc:sldLayoutMk cId="4043740289" sldId="2147491481"/>
          </pc:sldLayoutMkLst>
        </pc:sldLayoutChg>
        <pc:sldLayoutChg chg="del">
          <pc:chgData name="Christopher Bezdedeanu" userId="5589b2a7-81a3-47a0-9d61-1aa872f43760" providerId="ADAL" clId="{191B74A7-2F6E-44F9-AE6D-5BF0CFDD8CBC}" dt="2020-06-27T02:01:47.315" v="1" actId="47"/>
          <pc:sldLayoutMkLst>
            <pc:docMk/>
            <pc:sldMasterMk cId="3680114612" sldId="2147491479"/>
            <pc:sldLayoutMk cId="1085623859" sldId="2147491482"/>
          </pc:sldLayoutMkLst>
        </pc:sldLayoutChg>
        <pc:sldLayoutChg chg="del">
          <pc:chgData name="Christopher Bezdedeanu" userId="5589b2a7-81a3-47a0-9d61-1aa872f43760" providerId="ADAL" clId="{191B74A7-2F6E-44F9-AE6D-5BF0CFDD8CBC}" dt="2020-06-27T02:01:47.315" v="1" actId="47"/>
          <pc:sldLayoutMkLst>
            <pc:docMk/>
            <pc:sldMasterMk cId="3680114612" sldId="2147491479"/>
            <pc:sldLayoutMk cId="3723503581" sldId="2147491483"/>
          </pc:sldLayoutMkLst>
        </pc:sldLayoutChg>
        <pc:sldLayoutChg chg="del">
          <pc:chgData name="Christopher Bezdedeanu" userId="5589b2a7-81a3-47a0-9d61-1aa872f43760" providerId="ADAL" clId="{191B74A7-2F6E-44F9-AE6D-5BF0CFDD8CBC}" dt="2020-06-27T02:01:47.315" v="1" actId="47"/>
          <pc:sldLayoutMkLst>
            <pc:docMk/>
            <pc:sldMasterMk cId="3680114612" sldId="2147491479"/>
            <pc:sldLayoutMk cId="3048482819" sldId="2147491484"/>
          </pc:sldLayoutMkLst>
        </pc:sldLayoutChg>
        <pc:sldLayoutChg chg="del">
          <pc:chgData name="Christopher Bezdedeanu" userId="5589b2a7-81a3-47a0-9d61-1aa872f43760" providerId="ADAL" clId="{191B74A7-2F6E-44F9-AE6D-5BF0CFDD8CBC}" dt="2020-06-27T02:01:47.315" v="1" actId="47"/>
          <pc:sldLayoutMkLst>
            <pc:docMk/>
            <pc:sldMasterMk cId="3680114612" sldId="2147491479"/>
            <pc:sldLayoutMk cId="2131934078" sldId="2147491485"/>
          </pc:sldLayoutMkLst>
        </pc:sldLayoutChg>
        <pc:sldLayoutChg chg="del">
          <pc:chgData name="Christopher Bezdedeanu" userId="5589b2a7-81a3-47a0-9d61-1aa872f43760" providerId="ADAL" clId="{191B74A7-2F6E-44F9-AE6D-5BF0CFDD8CBC}" dt="2020-06-27T02:01:47.315" v="1" actId="47"/>
          <pc:sldLayoutMkLst>
            <pc:docMk/>
            <pc:sldMasterMk cId="3680114612" sldId="2147491479"/>
            <pc:sldLayoutMk cId="3926030369" sldId="2147491486"/>
          </pc:sldLayoutMkLst>
        </pc:sldLayoutChg>
        <pc:sldLayoutChg chg="del">
          <pc:chgData name="Christopher Bezdedeanu" userId="5589b2a7-81a3-47a0-9d61-1aa872f43760" providerId="ADAL" clId="{191B74A7-2F6E-44F9-AE6D-5BF0CFDD8CBC}" dt="2020-06-27T02:01:47.315" v="1" actId="47"/>
          <pc:sldLayoutMkLst>
            <pc:docMk/>
            <pc:sldMasterMk cId="3680114612" sldId="2147491479"/>
            <pc:sldLayoutMk cId="3499016519" sldId="2147491487"/>
          </pc:sldLayoutMkLst>
        </pc:sldLayoutChg>
        <pc:sldLayoutChg chg="del">
          <pc:chgData name="Christopher Bezdedeanu" userId="5589b2a7-81a3-47a0-9d61-1aa872f43760" providerId="ADAL" clId="{191B74A7-2F6E-44F9-AE6D-5BF0CFDD8CBC}" dt="2020-06-27T02:01:47.315" v="1" actId="47"/>
          <pc:sldLayoutMkLst>
            <pc:docMk/>
            <pc:sldMasterMk cId="3680114612" sldId="2147491479"/>
            <pc:sldLayoutMk cId="430767692" sldId="2147491488"/>
          </pc:sldLayoutMkLst>
        </pc:sldLayoutChg>
        <pc:sldLayoutChg chg="del">
          <pc:chgData name="Christopher Bezdedeanu" userId="5589b2a7-81a3-47a0-9d61-1aa872f43760" providerId="ADAL" clId="{191B74A7-2F6E-44F9-AE6D-5BF0CFDD8CBC}" dt="2020-06-27T02:01:47.315" v="1" actId="47"/>
          <pc:sldLayoutMkLst>
            <pc:docMk/>
            <pc:sldMasterMk cId="3680114612" sldId="2147491479"/>
            <pc:sldLayoutMk cId="600793048" sldId="2147491489"/>
          </pc:sldLayoutMkLst>
        </pc:sldLayoutChg>
        <pc:sldLayoutChg chg="del">
          <pc:chgData name="Christopher Bezdedeanu" userId="5589b2a7-81a3-47a0-9d61-1aa872f43760" providerId="ADAL" clId="{191B74A7-2F6E-44F9-AE6D-5BF0CFDD8CBC}" dt="2020-06-27T02:01:47.315" v="1" actId="47"/>
          <pc:sldLayoutMkLst>
            <pc:docMk/>
            <pc:sldMasterMk cId="3680114612" sldId="2147491479"/>
            <pc:sldLayoutMk cId="3871312147" sldId="2147491490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davidwilliams\Library\Containers\com.microsoft.Excel\Data\Downloads\Copy%20of%20Module%204%20Competition%20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davidwilliams\Library\Containers\com.microsoft.Excel\Data\Downloads\Copy%20of%20Module%204%20Competition%20Graph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'Sheet1 (2)'!$A$2</c:f>
              <c:strCache>
                <c:ptCount val="1"/>
                <c:pt idx="0">
                  <c:v>Historical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'Sheet1 (2)'!$B$1:$H$1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'Sheet1 (2)'!$B$2:$G$2</c:f>
              <c:numCache>
                <c:formatCode>0.0%</c:formatCode>
                <c:ptCount val="6"/>
                <c:pt idx="0">
                  <c:v>7.5999999999999998E-2</c:v>
                </c:pt>
                <c:pt idx="1">
                  <c:v>8.3000000000000004E-2</c:v>
                </c:pt>
                <c:pt idx="2">
                  <c:v>9.9000000000000005E-2</c:v>
                </c:pt>
                <c:pt idx="3">
                  <c:v>9.0999999999999998E-2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FC-AB4C-BAB8-E59B85CBED85}"/>
            </c:ext>
          </c:extLst>
        </c:ser>
        <c:ser>
          <c:idx val="1"/>
          <c:order val="1"/>
          <c:tx>
            <c:strRef>
              <c:f>'Sheet1 (2)'!$A$3</c:f>
              <c:strCache>
                <c:ptCount val="1"/>
                <c:pt idx="0">
                  <c:v>Baseline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elete val="1"/>
          </c:dLbls>
          <c:cat>
            <c:numRef>
              <c:f>'Sheet1 (2)'!$B$1:$H$1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'Sheet1 (2)'!$B$3:$G$3</c:f>
              <c:numCache>
                <c:formatCode>General</c:formatCode>
                <c:ptCount val="6"/>
                <c:pt idx="3" formatCode="0.0%">
                  <c:v>9.0999999999999998E-2</c:v>
                </c:pt>
                <c:pt idx="4" formatCode="0.0%">
                  <c:v>9.9000000000000005E-2</c:v>
                </c:pt>
                <c:pt idx="5" formatCode="0.0%">
                  <c:v>0.105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FC-AB4C-BAB8-E59B85CBED8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45932672"/>
        <c:axId val="345930704"/>
      </c:lineChart>
      <c:catAx>
        <c:axId val="34593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45930704"/>
        <c:crosses val="autoZero"/>
        <c:auto val="1"/>
        <c:lblAlgn val="ctr"/>
        <c:lblOffset val="100"/>
        <c:noMultiLvlLbl val="0"/>
      </c:catAx>
      <c:valAx>
        <c:axId val="34593070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45932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440" b="1" i="0" u="none" strike="noStrike" baseline="0">
                <a:solidFill>
                  <a:srgbClr val="FF0000"/>
                </a:solidFill>
                <a:effectLst/>
              </a:rPr>
              <a:t>Historical and Forecast Graph for First Year Drop Out Rates at Syracuse University: 2016-2023f</a:t>
            </a:r>
            <a:endParaRPr lang="en-US">
              <a:solidFill>
                <a:srgbClr val="FF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Historical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2019-2020e</c:v>
                </c:pt>
                <c:pt idx="4">
                  <c:v>2020-2021f</c:v>
                </c:pt>
                <c:pt idx="5">
                  <c:v>2021-2022f</c:v>
                </c:pt>
                <c:pt idx="6">
                  <c:v>2022-2023f</c:v>
                </c:pt>
              </c:strCache>
            </c:strRef>
          </c:cat>
          <c:val>
            <c:numRef>
              <c:f>Sheet1!$B$2:$H$2</c:f>
              <c:numCache>
                <c:formatCode>0.0%</c:formatCode>
                <c:ptCount val="7"/>
                <c:pt idx="0">
                  <c:v>7.5999999999999998E-2</c:v>
                </c:pt>
                <c:pt idx="1">
                  <c:v>8.3000000000000004E-2</c:v>
                </c:pt>
                <c:pt idx="2">
                  <c:v>9.9000000000000005E-2</c:v>
                </c:pt>
                <c:pt idx="3">
                  <c:v>9.0999999999999998E-2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C83-D44D-A5E6-4F8CB5A882D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Baseline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2019-2020e</c:v>
                </c:pt>
                <c:pt idx="4">
                  <c:v>2020-2021f</c:v>
                </c:pt>
                <c:pt idx="5">
                  <c:v>2021-2022f</c:v>
                </c:pt>
                <c:pt idx="6">
                  <c:v>2022-2023f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3" formatCode="0.0%">
                  <c:v>9.0999999999999998E-2</c:v>
                </c:pt>
                <c:pt idx="4" formatCode="0.0%">
                  <c:v>9.9000000000000005E-2</c:v>
                </c:pt>
                <c:pt idx="5" formatCode="0.0%">
                  <c:v>0.105</c:v>
                </c:pt>
                <c:pt idx="6" formatCode="0.0%">
                  <c:v>0.107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C83-D44D-A5E6-4F8CB5A882D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45932672"/>
        <c:axId val="345930704"/>
      </c:lineChart>
      <c:catAx>
        <c:axId val="3459326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b="1">
                    <a:solidFill>
                      <a:srgbClr val="FF0000"/>
                    </a:solidFill>
                  </a:rPr>
                  <a:t>Academic</a:t>
                </a:r>
                <a:r>
                  <a:rPr lang="en-US" b="1" baseline="0">
                    <a:solidFill>
                      <a:srgbClr val="FF0000"/>
                    </a:solidFill>
                  </a:rPr>
                  <a:t> Years</a:t>
                </a:r>
                <a:endParaRPr lang="en-US" b="1">
                  <a:solidFill>
                    <a:srgbClr val="FF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45930704"/>
        <c:crosses val="autoZero"/>
        <c:auto val="1"/>
        <c:lblAlgn val="ctr"/>
        <c:lblOffset val="100"/>
        <c:noMultiLvlLbl val="0"/>
      </c:catAx>
      <c:valAx>
        <c:axId val="34593070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b="1">
                    <a:solidFill>
                      <a:srgbClr val="FF0000"/>
                    </a:solidFill>
                  </a:rPr>
                  <a:t>Percentage</a:t>
                </a:r>
                <a:r>
                  <a:rPr lang="en-US" b="1" baseline="0">
                    <a:solidFill>
                      <a:srgbClr val="FF0000"/>
                    </a:solidFill>
                  </a:rPr>
                  <a:t> of First Year Drop Outs</a:t>
                </a:r>
                <a:endParaRPr lang="en-US" b="1">
                  <a:solidFill>
                    <a:srgbClr val="FF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.0%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45932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627" cy="466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7" rIns="93152" bIns="46577" numCol="1" anchor="t" anchorCtr="0" compatLnSpc="1">
            <a:prstTxWarp prst="textNoShape">
              <a:avLst/>
            </a:prstTxWarp>
          </a:bodyPr>
          <a:lstStyle>
            <a:lvl1pPr defTabSz="930733" eaLnBrk="1" hangingPunct="1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5" y="0"/>
            <a:ext cx="3037626" cy="466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7" rIns="93152" bIns="46577" numCol="1" anchor="t" anchorCtr="0" compatLnSpc="1">
            <a:prstTxWarp prst="textNoShape">
              <a:avLst/>
            </a:prstTxWarp>
          </a:bodyPr>
          <a:lstStyle>
            <a:lvl1pPr algn="r" defTabSz="930733" eaLnBrk="1" hangingPunct="1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421"/>
            <a:ext cx="3037627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7" rIns="93152" bIns="46577" numCol="1" anchor="b" anchorCtr="0" compatLnSpc="1">
            <a:prstTxWarp prst="textNoShape">
              <a:avLst/>
            </a:prstTxWarp>
          </a:bodyPr>
          <a:lstStyle>
            <a:lvl1pPr defTabSz="930733" eaLnBrk="1" hangingPunct="1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5" y="8831421"/>
            <a:ext cx="3037626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7" rIns="93152" bIns="46577" numCol="1" anchor="b" anchorCtr="0" compatLnSpc="1">
            <a:prstTxWarp prst="textNoShape">
              <a:avLst/>
            </a:prstTxWarp>
          </a:bodyPr>
          <a:lstStyle>
            <a:lvl1pPr algn="r" defTabSz="930733" eaLnBrk="1" hangingPunct="1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AD9A4200-E7DF-4E87-89A5-F6E0BF765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69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627" cy="466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7" rIns="93152" bIns="46577" numCol="1" anchor="t" anchorCtr="0" compatLnSpc="1">
            <a:prstTxWarp prst="textNoShape">
              <a:avLst/>
            </a:prstTxWarp>
          </a:bodyPr>
          <a:lstStyle>
            <a:lvl1pPr defTabSz="930733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5" y="0"/>
            <a:ext cx="3037626" cy="466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7" rIns="93152" bIns="46577" numCol="1" anchor="t" anchorCtr="0" compatLnSpc="1">
            <a:prstTxWarp prst="textNoShape">
              <a:avLst/>
            </a:prstTxWarp>
          </a:bodyPr>
          <a:lstStyle>
            <a:lvl1pPr algn="r" defTabSz="930733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6913"/>
            <a:ext cx="4645025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8" y="4414911"/>
            <a:ext cx="5140106" cy="418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7" rIns="93152" bIns="465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421"/>
            <a:ext cx="3037627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7" rIns="93152" bIns="46577" numCol="1" anchor="b" anchorCtr="0" compatLnSpc="1">
            <a:prstTxWarp prst="textNoShape">
              <a:avLst/>
            </a:prstTxWarp>
          </a:bodyPr>
          <a:lstStyle>
            <a:lvl1pPr defTabSz="930733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5" y="8831421"/>
            <a:ext cx="3037626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7" rIns="93152" bIns="46577" numCol="1" anchor="b" anchorCtr="0" compatLnSpc="1">
            <a:prstTxWarp prst="textNoShape">
              <a:avLst/>
            </a:prstTxWarp>
          </a:bodyPr>
          <a:lstStyle>
            <a:lvl1pPr algn="r" defTabSz="930733" eaLnBrk="1" hangingPunct="1"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C794935-7794-42C6-8ED3-9D38D3C3F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81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03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52376" indent="-288384" defTabSz="93603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58368" indent="-230385" defTabSz="93603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22360" indent="-230385" defTabSz="93603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86352" indent="-230385" defTabSz="93603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50343" indent="-230385" defTabSz="93603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3014335" indent="-230385" defTabSz="93603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78327" indent="-230385" defTabSz="93603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942318" indent="-230385" defTabSz="93603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978A16C-8C14-44EC-A287-6E94B3179CEA}" type="slidenum">
              <a:rPr kumimoji="0"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25962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ea typeface="ヒラギノ角ゴ Pro W3" pitchFamily="-84" charset="-128"/>
                <a:cs typeface="ヒラギノ角ゴ Pro W3" pitchFamily="-84" charset="-128"/>
              </a:rPr>
              <a:t>Explain that</a:t>
            </a:r>
            <a:r>
              <a:rPr lang="en-US" altLang="en-US" b="1" baseline="0" dirty="0">
                <a:ea typeface="ヒラギノ角ゴ Pro W3" pitchFamily="-84" charset="-128"/>
                <a:cs typeface="ヒラギノ角ゴ Pro W3" pitchFamily="-84" charset="-128"/>
              </a:rPr>
              <a:t> </a:t>
            </a:r>
            <a:r>
              <a:rPr lang="en-US" altLang="en-US" b="1" dirty="0">
                <a:ea typeface="ヒラギノ角ゴ Pro W3" pitchFamily="-84" charset="-128"/>
                <a:cs typeface="ヒラギノ角ゴ Pro W3" pitchFamily="-84" charset="-128"/>
              </a:rPr>
              <a:t>students should begin justification with: “The rating of 3 is justified because…”</a:t>
            </a:r>
          </a:p>
          <a:p>
            <a:endParaRPr lang="en-US" altLang="en-US" b="1" dirty="0">
              <a:ea typeface="ヒラギノ角ゴ Pro W3" pitchFamily="-84" charset="-128"/>
              <a:cs typeface="ヒラギノ角ゴ Pro W3" pitchFamily="-84" charset="-128"/>
            </a:endParaRPr>
          </a:p>
          <a:p>
            <a:r>
              <a:rPr lang="en-US" altLang="en-US" b="1" dirty="0">
                <a:ea typeface="ヒラギノ角ゴ Pro W3" pitchFamily="-84" charset="-128"/>
                <a:cs typeface="ヒラギノ角ゴ Pro W3" pitchFamily="-84" charset="-128"/>
              </a:rPr>
              <a:t>Mistakes:</a:t>
            </a:r>
            <a:r>
              <a:rPr lang="en-US" altLang="en-US" b="1" baseline="0" dirty="0">
                <a:ea typeface="ヒラギノ角ゴ Pro W3" pitchFamily="-84" charset="-128"/>
                <a:cs typeface="ヒラギノ角ゴ Pro W3" pitchFamily="-84" charset="-128"/>
              </a:rPr>
              <a:t> 3</a:t>
            </a:r>
            <a:endParaRPr lang="en-US" altLang="en-US" b="1" dirty="0">
              <a:ea typeface="ヒラギノ角ゴ Pro W3" pitchFamily="-84" charset="-128"/>
              <a:cs typeface="ヒラギノ角ゴ Pro W3" pitchFamily="-84" charset="-128"/>
            </a:endParaRPr>
          </a:p>
          <a:p>
            <a:pPr defTabSz="921167">
              <a:defRPr/>
            </a:pPr>
            <a:r>
              <a:rPr lang="en-US" altLang="en-US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Problem 1: </a:t>
            </a:r>
            <a:r>
              <a:rPr lang="en-US" altLang="en-US" b="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Most obvious benefit not listed – The dropout rate will decrease.</a:t>
            </a:r>
            <a:endParaRPr lang="en-US" altLang="en-US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endParaRPr lang="en-US" altLang="en-US" b="1" dirty="0">
              <a:ea typeface="ヒラギノ角ゴ Pro W3" pitchFamily="-84" charset="-128"/>
              <a:cs typeface="ヒラギノ角ゴ Pro W3" pitchFamily="-84" charset="-128"/>
            </a:endParaRPr>
          </a:p>
          <a:p>
            <a:pPr defTabSz="921167">
              <a:defRPr/>
            </a:pPr>
            <a:r>
              <a:rPr lang="en-US" altLang="en-US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Problem 2: </a:t>
            </a:r>
            <a:r>
              <a:rPr lang="en-US" altLang="en-US" b="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Incorrect justification. Should justify WHY you chose the rating (1, 2, 3) rather than why the benefit or cost is listed. </a:t>
            </a:r>
          </a:p>
          <a:p>
            <a:endParaRPr lang="en-US" altLang="en-US" b="1" dirty="0">
              <a:ea typeface="ヒラギノ角ゴ Pro W3" pitchFamily="-84" charset="-128"/>
              <a:cs typeface="ヒラギノ角ゴ Pro W3" pitchFamily="-84" charset="-128"/>
            </a:endParaRPr>
          </a:p>
          <a:p>
            <a:pPr defTabSz="921167">
              <a:defRPr/>
            </a:pPr>
            <a:r>
              <a:rPr lang="en-US" altLang="en-US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Problem 3: </a:t>
            </a:r>
            <a:r>
              <a:rPr lang="en-US" altLang="en-US" b="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Same as Problem 2. Doesn’t justify rating. It’s important</a:t>
            </a:r>
            <a:r>
              <a:rPr lang="en-US" altLang="en-US" b="0" baseline="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to SU, but it’s a small cost so it’s a 2</a:t>
            </a:r>
            <a:endParaRPr lang="en-US" altLang="en-US" b="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en-US" b="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Also, this justification is incorrect because spending more money would cost more.</a:t>
            </a:r>
          </a:p>
          <a:p>
            <a:endParaRPr lang="en-US" altLang="en-US" b="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endParaRPr lang="en-US" altLang="en-US" sz="3200" dirty="0">
              <a:solidFill>
                <a:srgbClr val="FF0000"/>
              </a:solidFill>
              <a:cs typeface="Tahoma" panose="020B0604030504040204" pitchFamily="34" charset="0"/>
            </a:endParaRPr>
          </a:p>
          <a:p>
            <a:endParaRPr lang="en-US" altLang="en-US" sz="3200" b="1" dirty="0">
              <a:ea typeface="ヒラギノ角ゴ Pro W3" pitchFamily="-84" charset="-128"/>
              <a:cs typeface="ヒラギノ角ゴ Pro W3" pitchFamily="-84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81D6332-9DEB-5943-8173-B1250AD55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24091"/>
              </p:ext>
            </p:extLst>
          </p:nvPr>
        </p:nvGraphicFramePr>
        <p:xfrm>
          <a:off x="3351477" y="7439994"/>
          <a:ext cx="3305038" cy="16566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62017">
                  <a:extLst>
                    <a:ext uri="{9D8B030D-6E8A-4147-A177-3AD203B41FA5}">
                      <a16:colId xmlns:a16="http://schemas.microsoft.com/office/drawing/2014/main" val="4026347048"/>
                    </a:ext>
                  </a:extLst>
                </a:gridCol>
                <a:gridCol w="1121511">
                  <a:extLst>
                    <a:ext uri="{9D8B030D-6E8A-4147-A177-3AD203B41FA5}">
                      <a16:colId xmlns:a16="http://schemas.microsoft.com/office/drawing/2014/main" val="3779607477"/>
                    </a:ext>
                  </a:extLst>
                </a:gridCol>
                <a:gridCol w="1121511">
                  <a:extLst>
                    <a:ext uri="{9D8B030D-6E8A-4147-A177-3AD203B41FA5}">
                      <a16:colId xmlns:a16="http://schemas.microsoft.com/office/drawing/2014/main" val="2517128888"/>
                    </a:ext>
                  </a:extLst>
                </a:gridCol>
              </a:tblGrid>
              <a:tr h="27611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Group #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Point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Steal #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4015230"/>
                  </a:ext>
                </a:extLst>
              </a:tr>
              <a:tr h="460186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64710067"/>
                  </a:ext>
                </a:extLst>
              </a:tr>
              <a:tr h="460186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4443637"/>
                  </a:ext>
                </a:extLst>
              </a:tr>
              <a:tr h="460186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5498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6327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794935-7794-42C6-8ED3-9D38D3C3F3A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90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90391" y="4214425"/>
            <a:ext cx="5204957" cy="4184818"/>
          </a:xfrm>
        </p:spPr>
        <p:txBody>
          <a:bodyPr/>
          <a:lstStyle/>
          <a:p>
            <a:pPr marL="172719" indent="-172719">
              <a:buFont typeface="Arial" charset="0"/>
              <a:buChar char="•"/>
            </a:pPr>
            <a:r>
              <a:rPr lang="en-US" dirty="0"/>
              <a:t>Use the last completed calendar year</a:t>
            </a:r>
          </a:p>
          <a:p>
            <a:pPr marL="172719" indent="-172719">
              <a:buFont typeface="Arial" charset="0"/>
              <a:buChar char="•"/>
            </a:pPr>
            <a:r>
              <a:rPr lang="en-US" dirty="0"/>
              <a:t>Must use e for estimate </a:t>
            </a:r>
          </a:p>
          <a:p>
            <a:pPr marL="172719" indent="-172719">
              <a:buFont typeface="Arial" charset="0"/>
              <a:buChar char="•"/>
            </a:pPr>
            <a:r>
              <a:rPr lang="en-US" dirty="0"/>
              <a:t>At least one must be real w/ real source</a:t>
            </a:r>
          </a:p>
          <a:p>
            <a:pPr marL="172719" indent="-172719">
              <a:buFont typeface="Arial" charset="0"/>
              <a:buChar char="•"/>
            </a:pPr>
            <a:r>
              <a:rPr lang="en-US" dirty="0"/>
              <a:t>If you estimate– must explain a rationale for why you estimated the way you did.</a:t>
            </a:r>
          </a:p>
          <a:p>
            <a:pPr marL="172719" indent="-172719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794935-7794-42C6-8ED3-9D38D3C3F3A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156E6B7-0772-7247-BBE6-08505F7096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322107"/>
              </p:ext>
            </p:extLst>
          </p:nvPr>
        </p:nvGraphicFramePr>
        <p:xfrm>
          <a:off x="4148113" y="6912183"/>
          <a:ext cx="2613286" cy="21168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9734">
                  <a:extLst>
                    <a:ext uri="{9D8B030D-6E8A-4147-A177-3AD203B41FA5}">
                      <a16:colId xmlns:a16="http://schemas.microsoft.com/office/drawing/2014/main" val="4026347048"/>
                    </a:ext>
                  </a:extLst>
                </a:gridCol>
                <a:gridCol w="886776">
                  <a:extLst>
                    <a:ext uri="{9D8B030D-6E8A-4147-A177-3AD203B41FA5}">
                      <a16:colId xmlns:a16="http://schemas.microsoft.com/office/drawing/2014/main" val="3779607477"/>
                    </a:ext>
                  </a:extLst>
                </a:gridCol>
                <a:gridCol w="886776">
                  <a:extLst>
                    <a:ext uri="{9D8B030D-6E8A-4147-A177-3AD203B41FA5}">
                      <a16:colId xmlns:a16="http://schemas.microsoft.com/office/drawing/2014/main" val="2517128888"/>
                    </a:ext>
                  </a:extLst>
                </a:gridCol>
              </a:tblGrid>
              <a:tr h="27611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Group #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Point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Steal #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4015230"/>
                  </a:ext>
                </a:extLst>
              </a:tr>
              <a:tr h="460186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64710067"/>
                  </a:ext>
                </a:extLst>
              </a:tr>
              <a:tr h="460186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4443637"/>
                  </a:ext>
                </a:extLst>
              </a:tr>
              <a:tr h="460186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5498650"/>
                  </a:ext>
                </a:extLst>
              </a:tr>
              <a:tr h="460186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493780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ADEFDAA-DF9E-A04E-92DE-DBF65F027133}"/>
              </a:ext>
            </a:extLst>
          </p:cNvPr>
          <p:cNvSpPr txBox="1"/>
          <p:nvPr/>
        </p:nvSpPr>
        <p:spPr>
          <a:xfrm>
            <a:off x="921138" y="5759098"/>
            <a:ext cx="3157721" cy="2726124"/>
          </a:xfrm>
          <a:prstGeom prst="rect">
            <a:avLst/>
          </a:prstGeom>
          <a:noFill/>
        </p:spPr>
        <p:txBody>
          <a:bodyPr wrap="square" lIns="92117" tIns="46058" rIns="92117" bIns="46058" rtlCol="0">
            <a:spAutoFit/>
          </a:bodyPr>
          <a:lstStyle/>
          <a:p>
            <a:r>
              <a:rPr lang="en-US" sz="1200" dirty="0"/>
              <a:t>Mistakes: 4</a:t>
            </a:r>
          </a:p>
          <a:p>
            <a:pPr lvl="0">
              <a:spcBef>
                <a:spcPct val="30000"/>
              </a:spcBef>
              <a:defRPr/>
            </a:pPr>
            <a:r>
              <a:rPr lang="en-US" altLang="en-US" sz="12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altLang="en-US" sz="1200" b="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Incomplete title. Should say: Drop Out Rates at Syracuse University (2016-2020e)</a:t>
            </a:r>
            <a:endParaRPr lang="en-US" altLang="en-US" sz="12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en-US" sz="12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en-US" altLang="en-US" sz="1200" b="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No specific variable within the brackets. Should be: Percentage of Drop Outs.</a:t>
            </a:r>
            <a:endParaRPr lang="en-US" altLang="en-US" sz="12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30000"/>
              </a:spcBef>
              <a:defRPr/>
            </a:pPr>
            <a:r>
              <a:rPr lang="en-US" altLang="en-US" sz="12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en-US" altLang="en-US" sz="1200" b="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Incorrect rationalization. A bar closing will not bring down drop out rates by .8%</a:t>
            </a:r>
          </a:p>
          <a:p>
            <a:pPr lvl="0">
              <a:spcBef>
                <a:spcPct val="30000"/>
              </a:spcBef>
              <a:defRPr/>
            </a:pPr>
            <a:r>
              <a:rPr lang="en-US" altLang="en-US" sz="12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4.  </a:t>
            </a:r>
            <a:r>
              <a:rPr lang="en-US" altLang="en-US" sz="1200" b="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Should be in academic years and indicate which years are estimate.</a:t>
            </a:r>
            <a:endParaRPr lang="en-US" altLang="en-US" sz="12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30000"/>
              </a:spcBef>
              <a:defRPr/>
            </a:pPr>
            <a:endParaRPr lang="en-US" altLang="en-US" sz="1200" b="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30000"/>
              </a:spcBef>
              <a:defRPr/>
            </a:pPr>
            <a:r>
              <a:rPr lang="en-US" altLang="en-US" sz="1200" b="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Ask students for a correct rationalization</a:t>
            </a:r>
            <a:endParaRPr lang="en-US" altLang="en-US" sz="12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7828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2719" indent="-172719">
              <a:buFont typeface="Arial" charset="0"/>
              <a:buChar char="•"/>
            </a:pPr>
            <a:r>
              <a:rPr lang="en-US" dirty="0"/>
              <a:t>Use the last completed calendar year</a:t>
            </a:r>
          </a:p>
          <a:p>
            <a:pPr marL="172719" indent="-172719">
              <a:buFont typeface="Arial" charset="0"/>
              <a:buChar char="•"/>
            </a:pPr>
            <a:r>
              <a:rPr lang="en-US" dirty="0"/>
              <a:t>Must use e for estimate </a:t>
            </a:r>
          </a:p>
          <a:p>
            <a:pPr marL="172719" indent="-172719">
              <a:buFont typeface="Arial" charset="0"/>
              <a:buChar char="•"/>
            </a:pPr>
            <a:r>
              <a:rPr lang="en-US" dirty="0"/>
              <a:t>At least one must be real w/ real source</a:t>
            </a:r>
          </a:p>
          <a:p>
            <a:pPr marL="172719" indent="-172719">
              <a:buFont typeface="Arial" charset="0"/>
              <a:buChar char="•"/>
            </a:pPr>
            <a:r>
              <a:rPr lang="en-US" dirty="0"/>
              <a:t>If you estimate– must explain a rationale for why you estimated the way you did.</a:t>
            </a:r>
          </a:p>
          <a:p>
            <a:pPr marL="172719" indent="-172719">
              <a:buFont typeface="Arial" charset="0"/>
              <a:buChar char="•"/>
            </a:pPr>
            <a:endParaRPr lang="en-US" dirty="0"/>
          </a:p>
          <a:p>
            <a:r>
              <a:rPr lang="en-US" b="1" dirty="0"/>
              <a:t>Mistakes: 4</a:t>
            </a:r>
          </a:p>
          <a:p>
            <a:pPr defTabSz="921167">
              <a:defRPr/>
            </a:pPr>
            <a:r>
              <a:rPr lang="en-US" altLang="en-US" dirty="0">
                <a:solidFill>
                  <a:srgbClr val="FF0000"/>
                </a:solidFill>
                <a:cs typeface="Tahoma" panose="020B0604030504040204" pitchFamily="34" charset="0"/>
              </a:rPr>
              <a:t>1. Incomplete title. Should say: Drop Out Rates at Syracuse University (2016-2020e)</a:t>
            </a:r>
          </a:p>
          <a:p>
            <a:r>
              <a:rPr lang="en-US" altLang="en-US" dirty="0">
                <a:solidFill>
                  <a:srgbClr val="FF0000"/>
                </a:solidFill>
                <a:cs typeface="Tahoma" panose="020B0604030504040204" pitchFamily="34" charset="0"/>
              </a:rPr>
              <a:t>2. No specific variable within the brackets. Should be: Percentage of Drop Outs.</a:t>
            </a:r>
          </a:p>
          <a:p>
            <a:pPr defTabSz="921167">
              <a:defRPr/>
            </a:pPr>
            <a:r>
              <a:rPr lang="en-US" altLang="en-US" dirty="0">
                <a:solidFill>
                  <a:srgbClr val="FF0000"/>
                </a:solidFill>
                <a:cs typeface="Tahoma" panose="020B0604030504040204" pitchFamily="34" charset="0"/>
              </a:rPr>
              <a:t>3. Incorrect rationalization. A bar closing will not bring down drop out rates by .8%</a:t>
            </a:r>
          </a:p>
          <a:p>
            <a:pPr defTabSz="921167">
              <a:defRPr/>
            </a:pPr>
            <a:r>
              <a:rPr lang="en-US" altLang="en-US" dirty="0">
                <a:solidFill>
                  <a:srgbClr val="FF0000"/>
                </a:solidFill>
                <a:cs typeface="Tahoma" panose="020B0604030504040204" pitchFamily="34" charset="0"/>
              </a:rPr>
              <a:t>4.  Should be in academic years and indicate which years are estimate.</a:t>
            </a:r>
          </a:p>
          <a:p>
            <a:pPr defTabSz="921167">
              <a:defRPr/>
            </a:pPr>
            <a:endParaRPr lang="en-US" altLang="en-US" dirty="0">
              <a:solidFill>
                <a:srgbClr val="FF0000"/>
              </a:solidFill>
              <a:cs typeface="Tahoma" panose="020B0604030504040204" pitchFamily="34" charset="0"/>
            </a:endParaRPr>
          </a:p>
          <a:p>
            <a:pPr defTabSz="921167">
              <a:defRPr/>
            </a:pPr>
            <a:r>
              <a:rPr lang="en-US" altLang="en-US" dirty="0">
                <a:solidFill>
                  <a:srgbClr val="FF0000"/>
                </a:solidFill>
                <a:cs typeface="Tahoma" panose="020B0604030504040204" pitchFamily="34" charset="0"/>
              </a:rPr>
              <a:t>Ask students for a correct rationalization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794935-7794-42C6-8ED3-9D38D3C3F3A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507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ヒラギノ角ゴ Pro W3" pitchFamily="-84" charset="-128"/>
              <a:cs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36669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1912" y="4414911"/>
            <a:ext cx="5140106" cy="41848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21167">
              <a:defRPr/>
            </a:pPr>
            <a:r>
              <a:rPr lang="en-US" altLang="en-US" sz="1400" b="1" dirty="0">
                <a:ea typeface="ヒラギノ角ゴ Pro W3" pitchFamily="-84" charset="-128"/>
                <a:cs typeface="ヒラギノ角ゴ Pro W3" pitchFamily="-84" charset="-128"/>
              </a:rPr>
              <a:t>Mistakes: 2</a:t>
            </a:r>
          </a:p>
          <a:p>
            <a:pPr defTabSz="921167">
              <a:defRPr/>
            </a:pPr>
            <a:r>
              <a:rPr lang="en-US" altLang="en-US" sz="1400" dirty="0">
                <a:ea typeface="ヒラギノ角ゴ Pro W3" pitchFamily="-84" charset="-128"/>
                <a:cs typeface="ヒラギノ角ゴ Pro W3" pitchFamily="-84" charset="-128"/>
              </a:rPr>
              <a:t>Correct Calculation: </a:t>
            </a:r>
            <a:r>
              <a:rPr lang="en-US" altLang="en-US" sz="1400" dirty="0">
                <a:solidFill>
                  <a:srgbClr val="FF0000"/>
                </a:solidFill>
                <a:cs typeface="Tahoma" panose="020B0604030504040204" pitchFamily="34" charset="0"/>
              </a:rPr>
              <a:t>[(8.3 – 7.6) / 7.6] X 100 = 9.2</a:t>
            </a:r>
            <a:endParaRPr lang="en-US" altLang="en-US" sz="1400" dirty="0">
              <a:ea typeface="ヒラギノ角ゴ Pro W3" pitchFamily="-84" charset="-128"/>
              <a:cs typeface="ヒラギノ角ゴ Pro W3" pitchFamily="-84" charset="-128"/>
            </a:endParaRPr>
          </a:p>
          <a:p>
            <a:r>
              <a:rPr lang="en-US" altLang="en-US" sz="1400" dirty="0">
                <a:solidFill>
                  <a:srgbClr val="FF0000"/>
                </a:solidFill>
                <a:cs typeface="Tahoma" panose="020B0604030504040204" pitchFamily="34" charset="0"/>
              </a:rPr>
              <a:t>Problem 1: APPLIES TO BOTH BULLETS!</a:t>
            </a:r>
          </a:p>
          <a:p>
            <a:r>
              <a:rPr lang="en-US" altLang="en-US" sz="1400" dirty="0">
                <a:solidFill>
                  <a:srgbClr val="FF0000"/>
                </a:solidFill>
                <a:cs typeface="Tahoma" panose="020B0604030504040204" pitchFamily="34" charset="0"/>
              </a:rPr>
              <a:t>Incorrect calculation. Uses data points for the last two years instead of the first two years.</a:t>
            </a:r>
          </a:p>
          <a:p>
            <a:endParaRPr lang="en-US" altLang="en-US" sz="1400" dirty="0">
              <a:solidFill>
                <a:srgbClr val="FF0000"/>
              </a:solidFill>
              <a:cs typeface="Tahoma" panose="020B0604030504040204" pitchFamily="34" charset="0"/>
            </a:endParaRPr>
          </a:p>
          <a:p>
            <a:r>
              <a:rPr lang="en-US" altLang="en-US" sz="1400" dirty="0">
                <a:solidFill>
                  <a:srgbClr val="FF0000"/>
                </a:solidFill>
                <a:cs typeface="Tahoma" panose="020B0604030504040204" pitchFamily="34" charset="0"/>
              </a:rPr>
              <a:t>Remind students to add the sign (+/-) in front of the percent change to indicate whether it was a positive or negative one. (first bullet)</a:t>
            </a:r>
          </a:p>
          <a:p>
            <a:endParaRPr lang="en-US" altLang="en-US" dirty="0">
              <a:ea typeface="ヒラギノ角ゴ Pro W3" pitchFamily="-84" charset="-128"/>
              <a:cs typeface="ヒラギノ角ゴ Pro W3" pitchFamily="-84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EB9B4F2-7DC2-F547-8759-19500F3DF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571681"/>
              </p:ext>
            </p:extLst>
          </p:nvPr>
        </p:nvGraphicFramePr>
        <p:xfrm>
          <a:off x="4148113" y="6912183"/>
          <a:ext cx="2613286" cy="1196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9734">
                  <a:extLst>
                    <a:ext uri="{9D8B030D-6E8A-4147-A177-3AD203B41FA5}">
                      <a16:colId xmlns:a16="http://schemas.microsoft.com/office/drawing/2014/main" val="4026347048"/>
                    </a:ext>
                  </a:extLst>
                </a:gridCol>
                <a:gridCol w="886776">
                  <a:extLst>
                    <a:ext uri="{9D8B030D-6E8A-4147-A177-3AD203B41FA5}">
                      <a16:colId xmlns:a16="http://schemas.microsoft.com/office/drawing/2014/main" val="3779607477"/>
                    </a:ext>
                  </a:extLst>
                </a:gridCol>
                <a:gridCol w="886776">
                  <a:extLst>
                    <a:ext uri="{9D8B030D-6E8A-4147-A177-3AD203B41FA5}">
                      <a16:colId xmlns:a16="http://schemas.microsoft.com/office/drawing/2014/main" val="2517128888"/>
                    </a:ext>
                  </a:extLst>
                </a:gridCol>
              </a:tblGrid>
              <a:tr h="27611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Group #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Point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Steal #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4015230"/>
                  </a:ext>
                </a:extLst>
              </a:tr>
              <a:tr h="460186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64710067"/>
                  </a:ext>
                </a:extLst>
              </a:tr>
              <a:tr h="460186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4443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2150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163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8448" indent="-287865" defTabSz="929163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51458" indent="-230292" defTabSz="929163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12041" indent="-230292" defTabSz="929163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72625" indent="-230292" defTabSz="929163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33208" indent="-230292" defTabSz="929163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93791" indent="-230292" defTabSz="929163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54375" indent="-230292" defTabSz="929163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914958" indent="-230292" defTabSz="929163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55B4064F-D56C-45A0-A9E1-56A411E6214A}" type="slidenum">
              <a:rPr lang="en-US" altLang="en-US" sz="1200" b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16</a:t>
            </a:fld>
            <a:endParaRPr lang="en-US" altLang="en-US" sz="12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361" y="4414911"/>
            <a:ext cx="5607679" cy="41848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ヒラギノ角ゴ Pro W3" pitchFamily="-84" charset="-128"/>
              <a:cs typeface="ヒラギノ角ゴ Pro W3" pitchFamily="-84" charset="-128"/>
            </a:endParaRPr>
          </a:p>
          <a:p>
            <a:endParaRPr lang="en-US" altLang="en-US" dirty="0">
              <a:ea typeface="ヒラギノ角ゴ Pro W3" pitchFamily="-84" charset="-128"/>
              <a:cs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68015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163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8448" indent="-287865" defTabSz="929163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51458" indent="-230292" defTabSz="929163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12041" indent="-230292" defTabSz="929163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72625" indent="-230292" defTabSz="929163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33208" indent="-230292" defTabSz="929163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93791" indent="-230292" defTabSz="929163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54375" indent="-230292" defTabSz="929163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914958" indent="-230292" defTabSz="929163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66528F4E-1B60-4D29-B93B-0B06F8BF9E52}" type="slidenum">
              <a:rPr lang="en-US" altLang="en-US" sz="1200" b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17</a:t>
            </a:fld>
            <a:endParaRPr lang="en-US" altLang="en-US" sz="12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361" y="4414911"/>
            <a:ext cx="5607679" cy="41848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21167">
              <a:defRPr/>
            </a:pPr>
            <a:r>
              <a:rPr lang="en-US" altLang="en-US" sz="1400" b="1" dirty="0">
                <a:solidFill>
                  <a:srgbClr val="FF0000"/>
                </a:solidFill>
                <a:cs typeface="Tahoma" panose="020B0604030504040204" pitchFamily="34" charset="0"/>
              </a:rPr>
              <a:t>Mistakes: 2</a:t>
            </a:r>
          </a:p>
          <a:p>
            <a:pPr defTabSz="921167">
              <a:defRPr/>
            </a:pPr>
            <a:r>
              <a:rPr lang="en-US" altLang="en-US" sz="1400" dirty="0">
                <a:solidFill>
                  <a:srgbClr val="FF0000"/>
                </a:solidFill>
                <a:cs typeface="Tahoma" panose="020B0604030504040204" pitchFamily="34" charset="0"/>
              </a:rPr>
              <a:t>Bullet 1: Incorrect spacing of years. Need consistent intervals.</a:t>
            </a:r>
          </a:p>
          <a:p>
            <a:endParaRPr lang="en-US" altLang="en-US" sz="1400" dirty="0">
              <a:ea typeface="ヒラギノ角ゴ Pro W3" pitchFamily="-84" charset="-128"/>
              <a:cs typeface="ヒラギノ角ゴ Pro W3" pitchFamily="-84" charset="-128"/>
            </a:endParaRPr>
          </a:p>
          <a:p>
            <a:pPr defTabSz="921167">
              <a:defRPr/>
            </a:pPr>
            <a:r>
              <a:rPr lang="en-US" altLang="en-US" sz="1400" dirty="0">
                <a:solidFill>
                  <a:srgbClr val="FF0000"/>
                </a:solidFill>
                <a:cs typeface="Tahoma" panose="020B0604030504040204" pitchFamily="34" charset="0"/>
              </a:rPr>
              <a:t>Bullet 2: Poor justification. Should talk about the expected rapidness/slowness of the policy’s effect and possibly how the years will show how steadily/dramatically changes will occur.</a:t>
            </a:r>
          </a:p>
          <a:p>
            <a:endParaRPr lang="en-US" altLang="en-US" sz="1400" dirty="0">
              <a:ea typeface="ヒラギノ角ゴ Pro W3" pitchFamily="-84" charset="-128"/>
              <a:cs typeface="ヒラギノ角ゴ Pro W3" pitchFamily="-84" charset="-128"/>
            </a:endParaRPr>
          </a:p>
          <a:p>
            <a:pPr defTabSz="921167">
              <a:defRPr/>
            </a:pPr>
            <a:r>
              <a:rPr lang="en-US" altLang="en-US" sz="1400" dirty="0">
                <a:ea typeface="ヒラギノ角ゴ Pro W3" pitchFamily="-84" charset="-128"/>
                <a:cs typeface="ヒラギノ角ゴ Pro W3" pitchFamily="-84" charset="-128"/>
              </a:rPr>
              <a:t>Remind students: Benchmarks must be in the future (first year 2020-2021), can’t be the same year of any of the historical years (2019-2020e)</a:t>
            </a:r>
          </a:p>
          <a:p>
            <a:endParaRPr lang="en-US" altLang="en-US" dirty="0">
              <a:ea typeface="ヒラギノ角ゴ Pro W3" pitchFamily="-84" charset="-128"/>
              <a:cs typeface="ヒラギノ角ゴ Pro W3" pitchFamily="-84" charset="-128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B97C74C-3A77-124B-9C70-39338782D9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751868"/>
              </p:ext>
            </p:extLst>
          </p:nvPr>
        </p:nvGraphicFramePr>
        <p:xfrm>
          <a:off x="3972774" y="7179224"/>
          <a:ext cx="2613286" cy="1196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9734">
                  <a:extLst>
                    <a:ext uri="{9D8B030D-6E8A-4147-A177-3AD203B41FA5}">
                      <a16:colId xmlns:a16="http://schemas.microsoft.com/office/drawing/2014/main" val="4026347048"/>
                    </a:ext>
                  </a:extLst>
                </a:gridCol>
                <a:gridCol w="886776">
                  <a:extLst>
                    <a:ext uri="{9D8B030D-6E8A-4147-A177-3AD203B41FA5}">
                      <a16:colId xmlns:a16="http://schemas.microsoft.com/office/drawing/2014/main" val="3779607477"/>
                    </a:ext>
                  </a:extLst>
                </a:gridCol>
                <a:gridCol w="886776">
                  <a:extLst>
                    <a:ext uri="{9D8B030D-6E8A-4147-A177-3AD203B41FA5}">
                      <a16:colId xmlns:a16="http://schemas.microsoft.com/office/drawing/2014/main" val="2517128888"/>
                    </a:ext>
                  </a:extLst>
                </a:gridCol>
              </a:tblGrid>
              <a:tr h="27611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Group #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Point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Steal #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4015230"/>
                  </a:ext>
                </a:extLst>
              </a:tr>
              <a:tr h="460186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64710067"/>
                  </a:ext>
                </a:extLst>
              </a:tr>
              <a:tr h="460186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4443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33236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163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8448" indent="-287865" defTabSz="929163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51458" indent="-230292" defTabSz="929163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12041" indent="-230292" defTabSz="929163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72625" indent="-230292" defTabSz="929163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33208" indent="-230292" defTabSz="929163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93791" indent="-230292" defTabSz="929163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54375" indent="-230292" defTabSz="929163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914958" indent="-230292" defTabSz="929163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4C870A01-837D-4892-9836-B7334A5310A2}" type="slidenum">
              <a:rPr lang="en-US" altLang="en-US" sz="1200" b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18</a:t>
            </a:fld>
            <a:endParaRPr lang="en-US" altLang="en-US" sz="12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361" y="4414911"/>
            <a:ext cx="5607679" cy="41848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5494" indent="-225494"/>
            <a:r>
              <a:rPr lang="en-US" altLang="en-US" dirty="0">
                <a:ea typeface="ヒラギノ角ゴ Pro W3" pitchFamily="-84" charset="-128"/>
                <a:cs typeface="ヒラギノ角ゴ Pro W3" pitchFamily="-84" charset="-128"/>
              </a:rPr>
              <a:t>Explain</a:t>
            </a:r>
            <a:r>
              <a:rPr lang="en-US" altLang="en-US" baseline="0" dirty="0">
                <a:ea typeface="ヒラギノ角ゴ Pro W3" pitchFamily="-84" charset="-128"/>
                <a:cs typeface="ヒラギノ角ゴ Pro W3" pitchFamily="-84" charset="-128"/>
              </a:rPr>
              <a:t> that the baseline is what</a:t>
            </a:r>
            <a:r>
              <a:rPr lang="en-US" altLang="en-US" dirty="0">
                <a:ea typeface="ヒラギノ角ゴ Pro W3" pitchFamily="-84" charset="-128"/>
                <a:cs typeface="ヒラギノ角ゴ Pro W3" pitchFamily="-84" charset="-128"/>
              </a:rPr>
              <a:t> we would predict the data would look like if no policy was implemented. </a:t>
            </a:r>
          </a:p>
        </p:txBody>
      </p:sp>
    </p:spTree>
    <p:extLst>
      <p:ext uri="{BB962C8B-B14F-4D97-AF65-F5344CB8AC3E}">
        <p14:creationId xmlns:p14="http://schemas.microsoft.com/office/powerpoint/2010/main" val="24857222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163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8448" indent="-287865" defTabSz="929163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51458" indent="-230292" defTabSz="929163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12041" indent="-230292" defTabSz="929163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72625" indent="-230292" defTabSz="929163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33208" indent="-230292" defTabSz="929163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93791" indent="-230292" defTabSz="929163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54375" indent="-230292" defTabSz="929163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914958" indent="-230292" defTabSz="929163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21ACA866-D3CC-4ADB-BFC6-517A0429FED0}" type="slidenum">
              <a:rPr lang="en-US" altLang="en-US" sz="1200" b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19</a:t>
            </a:fld>
            <a:endParaRPr lang="en-US" altLang="en-US" sz="12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361" y="4414911"/>
            <a:ext cx="3495592" cy="41848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400" b="1" dirty="0">
                <a:solidFill>
                  <a:srgbClr val="FF0000"/>
                </a:solidFill>
                <a:cs typeface="Arial" panose="020B0604020202020204" pitchFamily="34" charset="0"/>
              </a:rPr>
              <a:t>Mistakes: 7</a:t>
            </a:r>
          </a:p>
          <a:p>
            <a:pPr marL="460583" indent="-460583">
              <a:lnSpc>
                <a:spcPct val="90000"/>
              </a:lnSpc>
              <a:buAutoNum type="arabicPeriod"/>
            </a:pPr>
            <a:r>
              <a:rPr 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No axes title</a:t>
            </a:r>
          </a:p>
          <a:p>
            <a:pPr marL="460583" indent="-460583">
              <a:lnSpc>
                <a:spcPct val="90000"/>
              </a:lnSpc>
              <a:buAutoNum type="arabicPeriod"/>
            </a:pPr>
            <a:r>
              <a:rPr 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Missing data labels</a:t>
            </a:r>
          </a:p>
          <a:p>
            <a:pPr marL="460583" indent="-460583">
              <a:lnSpc>
                <a:spcPct val="90000"/>
              </a:lnSpc>
              <a:buAutoNum type="arabicPeriod"/>
            </a:pPr>
            <a:r>
              <a:rPr 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No graph title</a:t>
            </a:r>
          </a:p>
          <a:p>
            <a:pPr marL="460583" indent="-460583">
              <a:lnSpc>
                <a:spcPct val="90000"/>
              </a:lnSpc>
              <a:buAutoNum type="arabicPeriod"/>
            </a:pPr>
            <a:r>
              <a:rPr 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Only forecasted 2 years (need 3)</a:t>
            </a:r>
          </a:p>
          <a:p>
            <a:pPr marL="460583" indent="-460583">
              <a:lnSpc>
                <a:spcPct val="90000"/>
              </a:lnSpc>
              <a:buAutoNum type="arabicPeriod"/>
            </a:pPr>
            <a:r>
              <a:rPr 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No source</a:t>
            </a:r>
          </a:p>
          <a:p>
            <a:pPr marL="460583" indent="-460583">
              <a:lnSpc>
                <a:spcPct val="90000"/>
              </a:lnSpc>
              <a:buAutoNum type="arabicPeriod"/>
            </a:pPr>
            <a:r>
              <a:rPr 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Include “e” for estimates and “f” for forecasts</a:t>
            </a:r>
          </a:p>
          <a:p>
            <a:pPr marL="460583" indent="-460583">
              <a:lnSpc>
                <a:spcPct val="90000"/>
              </a:lnSpc>
              <a:buAutoNum type="arabicPeriod"/>
            </a:pPr>
            <a:r>
              <a:rPr 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X-axis wrong years</a:t>
            </a:r>
          </a:p>
          <a:p>
            <a:pPr marL="460583" indent="-460583">
              <a:lnSpc>
                <a:spcPct val="90000"/>
              </a:lnSpc>
              <a:buAutoNum type="arabicPeriod"/>
            </a:pPr>
            <a:endParaRPr lang="en-US" sz="14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25494" indent="-225494"/>
            <a:r>
              <a:rPr lang="en-US" altLang="en-US" sz="1400" dirty="0">
                <a:ea typeface="ヒラギノ角ゴ Pro W3" pitchFamily="-84" charset="-128"/>
                <a:cs typeface="ヒラギノ角ゴ Pro W3" pitchFamily="-84" charset="-128"/>
              </a:rPr>
              <a:t>Remind students that they need the Y-axis, tick marks, and labels. We will take off for not having them on this module.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42EA1C8-61F6-5749-9755-662550004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243831"/>
              </p:ext>
            </p:extLst>
          </p:nvPr>
        </p:nvGraphicFramePr>
        <p:xfrm>
          <a:off x="4184943" y="4494804"/>
          <a:ext cx="2613286" cy="22248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9734">
                  <a:extLst>
                    <a:ext uri="{9D8B030D-6E8A-4147-A177-3AD203B41FA5}">
                      <a16:colId xmlns:a16="http://schemas.microsoft.com/office/drawing/2014/main" val="4026347048"/>
                    </a:ext>
                  </a:extLst>
                </a:gridCol>
                <a:gridCol w="886776">
                  <a:extLst>
                    <a:ext uri="{9D8B030D-6E8A-4147-A177-3AD203B41FA5}">
                      <a16:colId xmlns:a16="http://schemas.microsoft.com/office/drawing/2014/main" val="3779607477"/>
                    </a:ext>
                  </a:extLst>
                </a:gridCol>
                <a:gridCol w="886776">
                  <a:extLst>
                    <a:ext uri="{9D8B030D-6E8A-4147-A177-3AD203B41FA5}">
                      <a16:colId xmlns:a16="http://schemas.microsoft.com/office/drawing/2014/main" val="2517128888"/>
                    </a:ext>
                  </a:extLst>
                </a:gridCol>
              </a:tblGrid>
              <a:tr h="27611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Group #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Point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Steal #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4015230"/>
                  </a:ext>
                </a:extLst>
              </a:tr>
              <a:tr h="27611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3114223"/>
                  </a:ext>
                </a:extLst>
              </a:tr>
              <a:tr h="27611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34443128"/>
                  </a:ext>
                </a:extLst>
              </a:tr>
              <a:tr h="27611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1518805"/>
                  </a:ext>
                </a:extLst>
              </a:tr>
              <a:tr h="27611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9889347"/>
                  </a:ext>
                </a:extLst>
              </a:tr>
              <a:tr h="27611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4723536"/>
                  </a:ext>
                </a:extLst>
              </a:tr>
              <a:tr h="27611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5330952"/>
                  </a:ext>
                </a:extLst>
              </a:tr>
              <a:tr h="292061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7952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542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0705">
              <a:defRPr/>
            </a:pPr>
            <a:fld id="{9EC2940E-259A-4B10-B301-529596EB74B5}" type="slidenum">
              <a:rPr lang="en-US">
                <a:solidFill>
                  <a:srgbClr val="000000"/>
                </a:solidFill>
              </a:rPr>
              <a:pPr defTabSz="930705"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7136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ヒラギノ角ゴ Pro W3" pitchFamily="-84" charset="-128"/>
              <a:cs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190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400" b="1" dirty="0">
                <a:ea typeface="ヒラギノ角ゴ Pro W3" pitchFamily="-84" charset="-128"/>
                <a:cs typeface="ヒラギノ角ゴ Pro W3" pitchFamily="-84" charset="-128"/>
              </a:rPr>
              <a:t>To be safe– quote from the textbook</a:t>
            </a:r>
          </a:p>
          <a:p>
            <a:endParaRPr lang="en-US" altLang="en-US" sz="1400" dirty="0">
              <a:ea typeface="ヒラギノ角ゴ Pro W3" pitchFamily="-84" charset="-128"/>
              <a:cs typeface="ヒラギノ角ゴ Pro W3" pitchFamily="-84" charset="-128"/>
            </a:endParaRPr>
          </a:p>
          <a:p>
            <a:pPr defTabSz="921167">
              <a:defRPr/>
            </a:pPr>
            <a:r>
              <a:rPr lang="en-US" sz="1400" b="1" dirty="0">
                <a:solidFill>
                  <a:srgbClr val="FF0000"/>
                </a:solidFill>
              </a:rPr>
              <a:t>Mistake 1: </a:t>
            </a:r>
            <a:r>
              <a:rPr lang="en-US" sz="1400" dirty="0">
                <a:solidFill>
                  <a:srgbClr val="FF0000"/>
                </a:solidFill>
              </a:rPr>
              <a:t>include a citation</a:t>
            </a:r>
          </a:p>
          <a:p>
            <a:endParaRPr lang="en-US" altLang="en-US" dirty="0">
              <a:ea typeface="ヒラギノ角ゴ Pro W3" pitchFamily="-84" charset="-128"/>
              <a:cs typeface="ヒラギノ角ゴ Pro W3" pitchFamily="-84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DEE1B18-6772-4944-A44B-FA085FFA2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243831"/>
              </p:ext>
            </p:extLst>
          </p:nvPr>
        </p:nvGraphicFramePr>
        <p:xfrm>
          <a:off x="3972774" y="7179223"/>
          <a:ext cx="2613286" cy="7362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9734">
                  <a:extLst>
                    <a:ext uri="{9D8B030D-6E8A-4147-A177-3AD203B41FA5}">
                      <a16:colId xmlns:a16="http://schemas.microsoft.com/office/drawing/2014/main" val="4026347048"/>
                    </a:ext>
                  </a:extLst>
                </a:gridCol>
                <a:gridCol w="886776">
                  <a:extLst>
                    <a:ext uri="{9D8B030D-6E8A-4147-A177-3AD203B41FA5}">
                      <a16:colId xmlns:a16="http://schemas.microsoft.com/office/drawing/2014/main" val="3779607477"/>
                    </a:ext>
                  </a:extLst>
                </a:gridCol>
                <a:gridCol w="886776">
                  <a:extLst>
                    <a:ext uri="{9D8B030D-6E8A-4147-A177-3AD203B41FA5}">
                      <a16:colId xmlns:a16="http://schemas.microsoft.com/office/drawing/2014/main" val="2517128888"/>
                    </a:ext>
                  </a:extLst>
                </a:gridCol>
              </a:tblGrid>
              <a:tr h="27611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Group #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Point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Steal #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4015230"/>
                  </a:ext>
                </a:extLst>
              </a:tr>
              <a:tr h="460186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64710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2259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163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8448" indent="-287865" defTabSz="929163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51458" indent="-230292" defTabSz="929163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12041" indent="-230292" defTabSz="929163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72625" indent="-230292" defTabSz="929163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33208" indent="-230292" defTabSz="929163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93791" indent="-230292" defTabSz="929163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54375" indent="-230292" defTabSz="929163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914958" indent="-230292" defTabSz="929163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16CDD721-B602-4C69-BCFE-8AAD4B531497}" type="slidenum">
              <a:rPr lang="en-US" altLang="en-US" sz="1200" b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pPr/>
              <a:t>22</a:t>
            </a:fld>
            <a:endParaRPr lang="en-US" altLang="en-US" sz="1200" b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ヒラギノ角ゴ Pro W3" pitchFamily="-84" charset="-128"/>
              <a:cs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03532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4320" indent="-28516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7090" indent="-227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6249" indent="-227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65407" indent="-227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29399" indent="-227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93390" indent="-227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57382" indent="-227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921373" indent="-227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defTabSz="927984">
              <a:spcBef>
                <a:spcPct val="0"/>
              </a:spcBef>
              <a:defRPr/>
            </a:pPr>
            <a:fld id="{4C81E263-6A0E-42EC-9D90-C2F680AA7054}" type="slidenum"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defTabSz="927984">
                <a:spcBef>
                  <a:spcPct val="0"/>
                </a:spcBef>
                <a:defRPr/>
              </a:pPr>
              <a:t>23</a:t>
            </a:fld>
            <a:endParaRPr kumimoji="0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81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03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52376" indent="-288384" defTabSz="93603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58368" indent="-230385" defTabSz="93603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22360" indent="-230385" defTabSz="93603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86352" indent="-230385" defTabSz="93603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50343" indent="-230385" defTabSz="93603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3014335" indent="-230385" defTabSz="93603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78327" indent="-230385" defTabSz="93603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942318" indent="-230385" defTabSz="93603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59D41E5-9EB8-48D8-8FE6-CCF3A4260D4B}" type="slidenum">
              <a:rPr kumimoji="0"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494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039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53987" indent="-289995" defTabSz="936039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59979" indent="-231996" defTabSz="936039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23970" indent="-231996" defTabSz="936039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87962" indent="-231996" defTabSz="936039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51954" indent="-231996" defTabSz="936039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15945" indent="-231996" defTabSz="936039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79937" indent="-231996" defTabSz="936039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929" indent="-231996" defTabSz="936039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61A3D6D-3C15-49F4-A997-AB038D042D34}" type="slidenum">
              <a:rPr lang="en-US" altLang="en-US" sz="1200" b="0">
                <a:latin typeface="Times New Roman" panose="02020603050405020304" pitchFamily="18" charset="0"/>
              </a:rPr>
              <a:pPr/>
              <a:t>4</a:t>
            </a:fld>
            <a:endParaRPr lang="en-US" altLang="en-US" sz="1200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297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ヒラギノ角ゴ Pro W3" pitchFamily="-84" charset="-128"/>
              <a:cs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0160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ヒラギノ角ゴ Pro W3" pitchFamily="-84" charset="-128"/>
              <a:cs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5157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ヒラギノ角ゴ Pro W3" pitchFamily="-84" charset="-128"/>
              <a:cs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5345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0160" y="4418106"/>
            <a:ext cx="4107280" cy="30711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400" b="1" dirty="0">
                <a:solidFill>
                  <a:srgbClr val="FF0000"/>
                </a:solidFill>
                <a:cs typeface="Tahoma" panose="020B0604030504040204" pitchFamily="34" charset="0"/>
              </a:rPr>
              <a:t>Mistakes: 3</a:t>
            </a:r>
          </a:p>
          <a:p>
            <a:endParaRPr lang="en-US" altLang="en-US" sz="1400" dirty="0">
              <a:solidFill>
                <a:srgbClr val="FF0000"/>
              </a:solidFill>
              <a:cs typeface="Tahoma" panose="020B0604030504040204" pitchFamily="34" charset="0"/>
            </a:endParaRPr>
          </a:p>
          <a:p>
            <a:r>
              <a:rPr lang="en-US" altLang="en-US" sz="1400" dirty="0">
                <a:solidFill>
                  <a:srgbClr val="FF0000"/>
                </a:solidFill>
                <a:cs typeface="Tahoma" panose="020B0604030504040204" pitchFamily="34" charset="0"/>
              </a:rPr>
              <a:t>Bullet 1:</a:t>
            </a:r>
          </a:p>
          <a:p>
            <a:pPr marL="345437" indent="-345437">
              <a:buAutoNum type="arabicPeriod"/>
            </a:pPr>
            <a:r>
              <a:rPr lang="en-US" altLang="en-US" sz="1400" dirty="0">
                <a:solidFill>
                  <a:srgbClr val="FF0000"/>
                </a:solidFill>
                <a:cs typeface="Tahoma" panose="020B0604030504040204" pitchFamily="34" charset="0"/>
              </a:rPr>
              <a:t>Not stated as a societal problem. No too much/too little. </a:t>
            </a:r>
          </a:p>
          <a:p>
            <a:pPr marL="345437" indent="-345437">
              <a:buAutoNum type="arabicPeriod"/>
            </a:pPr>
            <a:r>
              <a:rPr lang="en-US" altLang="en-US" sz="1400" dirty="0">
                <a:solidFill>
                  <a:srgbClr val="FF0000"/>
                </a:solidFill>
                <a:cs typeface="Tahoma" panose="020B0604030504040204" pitchFamily="34" charset="0"/>
              </a:rPr>
              <a:t>No geographic location. </a:t>
            </a:r>
          </a:p>
          <a:p>
            <a:pPr marL="345437" indent="-345437">
              <a:buAutoNum type="arabicPeriod"/>
            </a:pPr>
            <a:endParaRPr lang="en-US" altLang="en-US" sz="1400" dirty="0">
              <a:solidFill>
                <a:srgbClr val="FF0000"/>
              </a:solidFill>
              <a:cs typeface="Tahoma" panose="020B0604030504040204" pitchFamily="34" charset="0"/>
            </a:endParaRPr>
          </a:p>
          <a:p>
            <a:r>
              <a:rPr lang="en-US" sz="1400" dirty="0">
                <a:solidFill>
                  <a:srgbClr val="CC0000"/>
                </a:solidFill>
                <a:latin typeface="Tahoma" charset="0"/>
                <a:ea typeface="Tahoma" charset="0"/>
                <a:cs typeface="Tahoma" charset="0"/>
              </a:rPr>
              <a:t>Correct: The dropout rate at Syracuse University is too high.</a:t>
            </a:r>
            <a:endParaRPr lang="en-US" sz="1400" dirty="0">
              <a:ea typeface="ヒラギノ角ゴ Pro W3" pitchFamily="-84" charset="-128"/>
              <a:cs typeface="ヒラギノ角ゴ Pro W3" pitchFamily="-84" charset="-128"/>
            </a:endParaRPr>
          </a:p>
          <a:p>
            <a:endParaRPr lang="en-US" altLang="en-US" sz="1400" dirty="0">
              <a:ea typeface="ヒラギノ角ゴ Pro W3" pitchFamily="-84" charset="-128"/>
              <a:cs typeface="ヒラギノ角ゴ Pro W3" pitchFamily="-84" charset="-128"/>
            </a:endParaRPr>
          </a:p>
          <a:p>
            <a:pPr defTabSz="921167">
              <a:defRPr/>
            </a:pPr>
            <a:r>
              <a:rPr lang="en-US" altLang="en-US" sz="1400" dirty="0">
                <a:solidFill>
                  <a:srgbClr val="FF0000"/>
                </a:solidFill>
                <a:cs typeface="Tahoma" panose="020B0604030504040204" pitchFamily="34" charset="0"/>
              </a:rPr>
              <a:t>Bullet 2: Correct</a:t>
            </a:r>
          </a:p>
          <a:p>
            <a:pPr defTabSz="921167">
              <a:defRPr/>
            </a:pPr>
            <a:endParaRPr lang="en-US" altLang="en-US" sz="1400" dirty="0">
              <a:solidFill>
                <a:srgbClr val="CC0000"/>
              </a:solidFill>
              <a:cs typeface="Tahoma" panose="020B0604030504040204" pitchFamily="34" charset="0"/>
            </a:endParaRPr>
          </a:p>
          <a:p>
            <a:pPr defTabSz="921167">
              <a:defRPr/>
            </a:pPr>
            <a:r>
              <a:rPr lang="en-US" altLang="en-US" sz="1400" dirty="0">
                <a:solidFill>
                  <a:srgbClr val="FF0000"/>
                </a:solidFill>
                <a:cs typeface="Tahoma" panose="020B0604030504040204" pitchFamily="34" charset="0"/>
              </a:rPr>
              <a:t>Bullet 3: </a:t>
            </a:r>
          </a:p>
          <a:p>
            <a:pPr marL="345437" indent="-345437" defTabSz="921167">
              <a:buFontTx/>
              <a:buAutoNum type="arabicPeriod"/>
              <a:defRPr/>
            </a:pPr>
            <a:r>
              <a:rPr lang="en-US" altLang="en-US" sz="1400" dirty="0">
                <a:solidFill>
                  <a:srgbClr val="FF0000"/>
                </a:solidFill>
                <a:cs typeface="Tahoma" panose="020B0604030504040204" pitchFamily="34" charset="0"/>
              </a:rPr>
              <a:t>Wrong primary unit. DPS does not play a role in implementing financial policy</a:t>
            </a:r>
          </a:p>
          <a:p>
            <a:pPr defTabSz="921167">
              <a:defRPr/>
            </a:pPr>
            <a:r>
              <a:rPr lang="en-US" altLang="en-US" sz="1400" dirty="0">
                <a:solidFill>
                  <a:srgbClr val="FF0000"/>
                </a:solidFill>
                <a:cs typeface="Tahoma" panose="020B0604030504040204" pitchFamily="34" charset="0"/>
              </a:rPr>
              <a:t>Ask students what the correct primary unit would be (Office of Financial Aid)</a:t>
            </a:r>
          </a:p>
          <a:p>
            <a:pPr defTabSz="921167">
              <a:defRPr/>
            </a:pPr>
            <a:endParaRPr lang="en-US" altLang="en-US" sz="1400" dirty="0">
              <a:solidFill>
                <a:srgbClr val="CC0000"/>
              </a:solidFill>
              <a:cs typeface="Tahoma" panose="020B0604030504040204" pitchFamily="34" charset="0"/>
            </a:endParaRPr>
          </a:p>
          <a:p>
            <a:endParaRPr lang="en-US" altLang="en-US" sz="1400" dirty="0">
              <a:solidFill>
                <a:srgbClr val="CC00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E462E85-BF3F-2F4B-8F93-C55CC3B277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189585"/>
              </p:ext>
            </p:extLst>
          </p:nvPr>
        </p:nvGraphicFramePr>
        <p:xfrm>
          <a:off x="4196953" y="5338479"/>
          <a:ext cx="2720253" cy="299089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74105">
                  <a:extLst>
                    <a:ext uri="{9D8B030D-6E8A-4147-A177-3AD203B41FA5}">
                      <a16:colId xmlns:a16="http://schemas.microsoft.com/office/drawing/2014/main" val="4026347048"/>
                    </a:ext>
                  </a:extLst>
                </a:gridCol>
                <a:gridCol w="923074">
                  <a:extLst>
                    <a:ext uri="{9D8B030D-6E8A-4147-A177-3AD203B41FA5}">
                      <a16:colId xmlns:a16="http://schemas.microsoft.com/office/drawing/2014/main" val="3779607477"/>
                    </a:ext>
                  </a:extLst>
                </a:gridCol>
                <a:gridCol w="923074">
                  <a:extLst>
                    <a:ext uri="{9D8B030D-6E8A-4147-A177-3AD203B41FA5}">
                      <a16:colId xmlns:a16="http://schemas.microsoft.com/office/drawing/2014/main" val="2517128888"/>
                    </a:ext>
                  </a:extLst>
                </a:gridCol>
              </a:tblGrid>
              <a:tr h="39011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Group #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Point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Steal #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4015230"/>
                  </a:ext>
                </a:extLst>
              </a:tr>
              <a:tr h="650194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64710067"/>
                  </a:ext>
                </a:extLst>
              </a:tr>
              <a:tr h="650194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4443637"/>
                  </a:ext>
                </a:extLst>
              </a:tr>
              <a:tr h="650194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5498650"/>
                  </a:ext>
                </a:extLst>
              </a:tr>
              <a:tr h="650194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2234" marR="92234" marT="46019" marB="460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39533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16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ヒラギノ角ゴ Pro W3" pitchFamily="-84" charset="-128"/>
              <a:cs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1457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28000">
              <a:schemeClr val="accent6">
                <a:lumMod val="40000"/>
                <a:lumOff val="60000"/>
              </a:schemeClr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 title="World map"/>
          <p:cNvSpPr>
            <a:spLocks noEditPoints="1"/>
          </p:cNvSpPr>
          <p:nvPr/>
        </p:nvSpPr>
        <p:spPr bwMode="auto">
          <a:xfrm>
            <a:off x="-3572" y="285750"/>
            <a:ext cx="9145191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31844">
                <a:srgbClr val="E3E3E3"/>
              </a:gs>
              <a:gs pos="0">
                <a:srgbClr val="E3E3E3"/>
              </a:gs>
              <a:gs pos="59300">
                <a:srgbClr val="E3E3E3"/>
              </a:gs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pPr lvl="0"/>
            <a:endParaRPr sz="1350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9" y="1828802"/>
            <a:ext cx="7317105" cy="3048001"/>
          </a:xfrm>
        </p:spPr>
        <p:txBody>
          <a:bodyPr>
            <a:normAutofit/>
          </a:bodyPr>
          <a:lstStyle>
            <a:lvl1pPr algn="ctr">
              <a:defRPr sz="48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7771" y="285750"/>
            <a:ext cx="7945383" cy="1143000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3200" baseline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96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F2955C6-7EB2-4FE7-A44B-91E43582A7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4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685800"/>
            <a:ext cx="1601153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448" y="685800"/>
            <a:ext cx="5563552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8015D30-3986-4401-AED3-034A387CCE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8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2147888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27D04-2760-46F6-894F-FE9D16E28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58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00" y="228600"/>
            <a:ext cx="7668323" cy="1034415"/>
          </a:xfrm>
        </p:spPr>
        <p:txBody>
          <a:bodyPr/>
          <a:lstStyle>
            <a:lvl1pPr>
              <a:defRPr b="1" u="none" cap="none">
                <a:solidFill>
                  <a:schemeClr val="tx1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668323" cy="4312574"/>
          </a:xfrm>
        </p:spPr>
        <p:txBody>
          <a:bodyPr/>
          <a:lstStyle>
            <a:lvl1pPr marL="205795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77291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548786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720282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891778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pic>
        <p:nvPicPr>
          <p:cNvPr id="1028" name="Picture 4" descr="http://afmarcom.com/blog/wp-content/uploads/2012/05/Facebook-glob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52400" y="341818"/>
            <a:ext cx="921197" cy="9211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172200"/>
            <a:ext cx="6525322" cy="18684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295400" y="1263015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19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450" y="3429003"/>
            <a:ext cx="7317105" cy="2362199"/>
          </a:xfrm>
        </p:spPr>
        <p:txBody>
          <a:bodyPr anchor="b">
            <a:normAutofit/>
          </a:bodyPr>
          <a:lstStyle>
            <a:lvl1pPr algn="l">
              <a:defRPr sz="3301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01" y="685804"/>
            <a:ext cx="5891331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76AC86-B3A2-4326-A0B1-6D27312735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13450" y="6019800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http://afmarcom.com/blog/wp-content/uploads/2012/05/Facebook-glob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7128761" y="796704"/>
            <a:ext cx="921197" cy="9211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6473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5200" y="1828800"/>
            <a:ext cx="3532470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 baseline="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8084" y="1828800"/>
            <a:ext cx="3532470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EAA88D5-E1E1-4EF0-9741-6543FE011B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863922" y="1600200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7109" y="274638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37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448" y="1828802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448" y="2743203"/>
            <a:ext cx="3532790" cy="342899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7764" y="1828802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7764" y="2743203"/>
            <a:ext cx="3532790" cy="342899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 baseline="0"/>
            </a:lvl8pPr>
            <a:lvl9pPr>
              <a:defRPr sz="105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9CFC2D-9165-43CF-B656-B6FFED8DC2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63602" y="1600200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4159" y="202562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38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DCB1253-8F68-44EB-8973-410989A546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906864" y="1600200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6950" y="181449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81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C4B2BED-873B-4141-8989-743FE6D10C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21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3001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0506" y="685800"/>
            <a:ext cx="4230202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3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681A5C7-39E0-4C80-AD7E-66D884BE7E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886022" y="609600"/>
            <a:ext cx="0" cy="5762627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083" y="4860288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13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3001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00506" y="685800"/>
            <a:ext cx="4230202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1800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3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18C8DB4-DE66-426A-A7E2-161ECCC4F5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886022" y="685800"/>
            <a:ext cx="0" cy="5762627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1179" y="4830444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80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accent6">
                <a:lumMod val="40000"/>
                <a:lumOff val="60000"/>
              </a:schemeClr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451" y="274638"/>
            <a:ext cx="533495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450" y="1828800"/>
            <a:ext cx="7317105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2576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1467" r:id="rId1"/>
    <p:sldLayoutId id="2147491468" r:id="rId2"/>
    <p:sldLayoutId id="2147491469" r:id="rId3"/>
    <p:sldLayoutId id="2147491470" r:id="rId4"/>
    <p:sldLayoutId id="2147491471" r:id="rId5"/>
    <p:sldLayoutId id="2147491472" r:id="rId6"/>
    <p:sldLayoutId id="2147491473" r:id="rId7"/>
    <p:sldLayoutId id="2147491474" r:id="rId8"/>
    <p:sldLayoutId id="2147491475" r:id="rId9"/>
    <p:sldLayoutId id="2147491476" r:id="rId10"/>
    <p:sldLayoutId id="2147491477" r:id="rId11"/>
    <p:sldLayoutId id="2147491478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sz="4000" kern="1200" cap="none" baseline="0">
          <a:solidFill>
            <a:schemeClr val="tx1">
              <a:lumMod val="50000"/>
            </a:schemeClr>
          </a:solidFill>
          <a:latin typeface="Segoe UI Light" panose="020B0502040204020203" pitchFamily="34" charset="0"/>
          <a:ea typeface="+mj-ea"/>
          <a:cs typeface="Segoe UI Light" panose="020B0502040204020203" pitchFamily="34" charset="0"/>
        </a:defRPr>
      </a:lvl1pPr>
    </p:titleStyle>
    <p:bodyStyle>
      <a:lvl1pPr marL="205795" indent="-171496" algn="l" defTabSz="685983" rtl="0" eaLnBrk="1" latinLnBrk="0" hangingPunct="1">
        <a:lnSpc>
          <a:spcPct val="90000"/>
        </a:lnSpc>
        <a:spcBef>
          <a:spcPts val="13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1pPr>
      <a:lvl2pPr marL="377291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2pPr>
      <a:lvl3pPr marL="548786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3pPr>
      <a:lvl4pPr marL="720282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4pPr>
      <a:lvl5pPr marL="891778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5pPr>
      <a:lvl6pPr marL="1063273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769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406265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77761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38200" y="647701"/>
            <a:ext cx="7543800" cy="2819400"/>
          </a:xfrm>
          <a:noFill/>
        </p:spPr>
        <p:txBody>
          <a:bodyPr>
            <a:normAutofit lnSpcReduction="10000"/>
          </a:bodyPr>
          <a:lstStyle/>
          <a:p>
            <a:pPr eaLnBrk="1" hangingPunct="1"/>
            <a:br>
              <a:rPr lang="en-US" altLang="en-US" dirty="0"/>
            </a:br>
            <a:r>
              <a:rPr lang="en-US" altLang="en-US" dirty="0">
                <a:solidFill>
                  <a:schemeClr val="tx1"/>
                </a:solidFill>
              </a:rPr>
              <a:t>"Spoon-feeding, in the long run, teaches nothing but the shape of the spoon."  </a:t>
            </a: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				~EM Forster</a:t>
            </a:r>
          </a:p>
          <a:p>
            <a:pPr eaLnBrk="1" hangingPunct="1"/>
            <a:endParaRPr lang="en-US" altLang="en-US" dirty="0">
              <a:solidFill>
                <a:schemeClr val="tx1"/>
              </a:solidFill>
            </a:endParaRPr>
          </a:p>
          <a:p>
            <a:pPr algn="ctr" eaLnBrk="1" hangingPunct="1"/>
            <a:r>
              <a:rPr lang="en-US" altLang="en-US" sz="4000" b="1" dirty="0">
                <a:solidFill>
                  <a:schemeClr val="tx1"/>
                </a:solidFill>
              </a:rPr>
              <a:t>Benchmarking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1143000" y="5334000"/>
            <a:ext cx="754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FontTx/>
              <a:buNone/>
            </a:pPr>
            <a:endParaRPr lang="en-US" altLang="en-US" sz="4000" b="0"/>
          </a:p>
        </p:txBody>
      </p:sp>
      <p:sp>
        <p:nvSpPr>
          <p:cNvPr id="4" name="Rectangle 3"/>
          <p:cNvSpPr/>
          <p:nvPr/>
        </p:nvSpPr>
        <p:spPr>
          <a:xfrm>
            <a:off x="624029" y="3733800"/>
            <a:ext cx="2819400" cy="2209800"/>
          </a:xfrm>
          <a:prstGeom prst="rect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34229" y="3733800"/>
            <a:ext cx="2819400" cy="2209800"/>
          </a:xfrm>
          <a:prstGeom prst="rect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672029" y="4838700"/>
            <a:ext cx="21336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674586" y="4378580"/>
            <a:ext cx="3469414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7200" dirty="0">
                <a:solidFill>
                  <a:prstClr val="black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100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329" y="437858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solidFill>
                  <a:prstClr val="black"/>
                </a:solidFill>
                <a:latin typeface="Tahoma" panose="020B060403050404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07649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D20F80D-0D52-9F49-87BF-457C68A3D318}"/>
              </a:ext>
            </a:extLst>
          </p:cNvPr>
          <p:cNvSpPr/>
          <p:nvPr/>
        </p:nvSpPr>
        <p:spPr>
          <a:xfrm>
            <a:off x="-228600" y="1371600"/>
            <a:ext cx="92202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/>
              <a:buChar char="•"/>
              <a:defRPr/>
            </a:pPr>
            <a:r>
              <a:rPr lang="en-US" sz="2000" b="0" dirty="0">
                <a:solidFill>
                  <a:schemeClr val="accent6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List the most significant benefit and cost of the proposed policy and assign a rating of significance of 1, 2, or 3 to each item. Justify each rating you have assigned in no more than two sentences. </a:t>
            </a:r>
          </a:p>
          <a:p>
            <a:pPr marL="1257300" lvl="2" indent="-342900">
              <a:buFont typeface="Arial"/>
              <a:buChar char="•"/>
              <a:defRPr/>
            </a:pPr>
            <a:r>
              <a:rPr lang="en-US" sz="2000" b="0" dirty="0">
                <a:solidFill>
                  <a:schemeClr val="accent6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List and explain the most significant benefit here: </a:t>
            </a:r>
            <a:r>
              <a:rPr lang="en-US" sz="2000" b="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Students can spend their money at DJ’s</a:t>
            </a:r>
          </a:p>
          <a:p>
            <a:pPr marL="1257300" lvl="2" indent="-342900">
              <a:buFont typeface="Arial"/>
              <a:buChar char="•"/>
              <a:defRPr/>
            </a:pPr>
            <a:r>
              <a:rPr lang="en-US" sz="2000" b="0" dirty="0">
                <a:solidFill>
                  <a:schemeClr val="accent6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Rating (1-3):</a:t>
            </a:r>
            <a:r>
              <a:rPr lang="en-US" sz="2000" b="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3</a:t>
            </a:r>
          </a:p>
          <a:p>
            <a:pPr marL="1257300" lvl="2" indent="-342900">
              <a:buFont typeface="Arial"/>
              <a:buChar char="•"/>
              <a:defRPr/>
            </a:pPr>
            <a:r>
              <a:rPr lang="en-US" sz="2000" b="0" dirty="0">
                <a:solidFill>
                  <a:schemeClr val="accent6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Justification for rating: </a:t>
            </a:r>
            <a:r>
              <a:rPr lang="en-US" sz="2000" b="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SU is the number one party school, so they want to keep their ranking.</a:t>
            </a:r>
          </a:p>
          <a:p>
            <a:pPr lvl="2">
              <a:defRPr/>
            </a:pPr>
            <a:endParaRPr lang="en-US" sz="2000" b="0" dirty="0">
              <a:solidFill>
                <a:schemeClr val="accent6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lvl="2">
              <a:defRPr/>
            </a:pPr>
            <a:endParaRPr lang="en-US" sz="2000" b="0" dirty="0">
              <a:solidFill>
                <a:schemeClr val="accent6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1257300" lvl="2" indent="-342900">
              <a:buFont typeface="Arial"/>
              <a:buChar char="•"/>
              <a:defRPr/>
            </a:pPr>
            <a:endParaRPr lang="en-US" sz="1400" b="0" dirty="0">
              <a:solidFill>
                <a:schemeClr val="accent6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1257300" lvl="2" indent="-342900">
              <a:buFont typeface="Arial"/>
              <a:buChar char="•"/>
              <a:defRPr/>
            </a:pPr>
            <a:r>
              <a:rPr lang="en-US" sz="2000" b="0" dirty="0">
                <a:solidFill>
                  <a:schemeClr val="accent6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List and explain the most significant cost here: </a:t>
            </a:r>
            <a:r>
              <a:rPr lang="en-US" sz="2000" b="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SU spends more money on financial aid </a:t>
            </a:r>
          </a:p>
          <a:p>
            <a:pPr marL="1257300" lvl="2" indent="-342900">
              <a:buFont typeface="Arial"/>
              <a:buChar char="•"/>
              <a:defRPr/>
            </a:pPr>
            <a:r>
              <a:rPr lang="en-US" sz="2000" b="0" dirty="0">
                <a:solidFill>
                  <a:schemeClr val="accent6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Rating (1-3): </a:t>
            </a:r>
            <a:r>
              <a:rPr lang="en-US" sz="2000" b="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2</a:t>
            </a:r>
          </a:p>
          <a:p>
            <a:pPr marL="1257300" lvl="2" indent="-342900">
              <a:buFont typeface="Arial"/>
              <a:buChar char="•"/>
              <a:defRPr/>
            </a:pPr>
            <a:r>
              <a:rPr lang="en-US" sz="2000" b="0" dirty="0">
                <a:solidFill>
                  <a:schemeClr val="accent6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Justification for rating: </a:t>
            </a:r>
            <a:r>
              <a:rPr lang="en-US" sz="2000" b="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This will not cost a lot.</a:t>
            </a:r>
          </a:p>
        </p:txBody>
      </p:sp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772400" cy="1143000"/>
          </a:xfrm>
        </p:spPr>
        <p:txBody>
          <a:bodyPr/>
          <a:lstStyle/>
          <a:p>
            <a:r>
              <a:rPr lang="en-US" altLang="en-US" dirty="0">
                <a:ea typeface="ヒラギノ角ゴ Pro W3" pitchFamily="-84" charset="-128"/>
              </a:rPr>
              <a:t>Exercise 7.1 and 7.2</a:t>
            </a:r>
          </a:p>
        </p:txBody>
      </p:sp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4267200" y="2691825"/>
            <a:ext cx="4724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1: </a:t>
            </a:r>
            <a:r>
              <a:rPr lang="en-US" altLang="en-US" sz="1600" b="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Most obvious benefit not listed</a:t>
            </a:r>
          </a:p>
          <a:p>
            <a:r>
              <a:rPr lang="en-US" altLang="en-US" sz="16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Correct: </a:t>
            </a:r>
            <a:r>
              <a:rPr lang="en-US" altLang="en-US" sz="1600" b="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The dropout rate will decrease.</a:t>
            </a:r>
            <a:endParaRPr lang="en-US" altLang="en-US" sz="1600" dirty="0">
              <a:solidFill>
                <a:srgbClr val="FF000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1014890" y="3810000"/>
            <a:ext cx="67332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2: </a:t>
            </a:r>
            <a:r>
              <a:rPr lang="en-US" altLang="en-US" sz="1600" b="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Incorrect justification. Should justify WHY you chose the rating (1, 2, 3) rather than why the benefit or cost is listed.</a:t>
            </a:r>
          </a:p>
          <a:p>
            <a:r>
              <a:rPr lang="en-US" altLang="en-US" sz="16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Correct: </a:t>
            </a:r>
            <a:r>
              <a:rPr lang="en-US" altLang="en-US" sz="1600" b="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 give this benefit a “3” because this is the goal of the policy. </a:t>
            </a:r>
            <a:endParaRPr lang="en-US" altLang="en-US" sz="1600" dirty="0">
              <a:solidFill>
                <a:srgbClr val="FF000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27654" name="TextBox 6"/>
          <p:cNvSpPr txBox="1">
            <a:spLocks noChangeArrowheads="1"/>
          </p:cNvSpPr>
          <p:nvPr/>
        </p:nvSpPr>
        <p:spPr bwMode="auto">
          <a:xfrm>
            <a:off x="1014890" y="5945511"/>
            <a:ext cx="751951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3:</a:t>
            </a:r>
            <a:r>
              <a:rPr lang="en-US" altLang="en-US" sz="1600" b="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Weak justification. Also, this justification is not true because spending more money would cost more.</a:t>
            </a:r>
          </a:p>
          <a:p>
            <a:r>
              <a:rPr lang="en-US" altLang="en-US" sz="16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Correct: </a:t>
            </a:r>
            <a:r>
              <a:rPr lang="en-US" altLang="en-US" sz="1600" b="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 give this cost a “2” because the high cost is a burden on the university.</a:t>
            </a:r>
          </a:p>
        </p:txBody>
      </p:sp>
    </p:spTree>
    <p:extLst>
      <p:ext uri="{BB962C8B-B14F-4D97-AF65-F5344CB8AC3E}">
        <p14:creationId xmlns:p14="http://schemas.microsoft.com/office/powerpoint/2010/main" val="268475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pitchFamily="-84" charset="-128"/>
              </a:rPr>
              <a:t> Exercise 8.1B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647700" y="1447800"/>
            <a:ext cx="7772400" cy="914400"/>
          </a:xfrm>
        </p:spPr>
        <p:txBody>
          <a:bodyPr>
            <a:normAutofit/>
          </a:bodyPr>
          <a:lstStyle/>
          <a:p>
            <a:r>
              <a:rPr lang="en-US" altLang="en-US" sz="2000" dirty="0">
                <a:solidFill>
                  <a:schemeClr val="accent6"/>
                </a:solidFill>
                <a:ea typeface="ヒラギノ角ゴ Pro W3" pitchFamily="-84" charset="-128"/>
              </a:rPr>
              <a:t>Provide data for four years on a variable measuring your societal problem. Refer to Chapter 8.</a:t>
            </a:r>
          </a:p>
          <a:p>
            <a:endParaRPr lang="en-US" altLang="en-US" sz="2000" b="1" dirty="0">
              <a:solidFill>
                <a:srgbClr val="5036EA"/>
              </a:solidFill>
              <a:latin typeface="Segoe UI Semilight" panose="020B0402040204020203" pitchFamily="34" charset="0"/>
              <a:ea typeface="ヒラギノ角ゴ Pro W3" pitchFamily="-84" charset="-128"/>
              <a:cs typeface="Segoe UI Semilight" panose="020B0402040204020203" pitchFamily="34" charset="0"/>
            </a:endParaRPr>
          </a:p>
        </p:txBody>
      </p:sp>
      <p:graphicFrame>
        <p:nvGraphicFramePr>
          <p:cNvPr id="4" name="Group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12136"/>
              </p:ext>
            </p:extLst>
          </p:nvPr>
        </p:nvGraphicFramePr>
        <p:xfrm>
          <a:off x="533400" y="2362200"/>
          <a:ext cx="8001000" cy="471488"/>
        </p:xfrm>
        <a:graphic>
          <a:graphicData uri="http://schemas.openxmlformats.org/drawingml/2006/table">
            <a:tbl>
              <a:tblPr/>
              <a:tblGrid>
                <a:gridCol w="800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ヒラギノ角ゴ Pro W3" charset="-128"/>
                        </a:rPr>
                        <a:t>Drop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Out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ヒラギノ角ゴ Pro W3" charset="-128"/>
                        </a:rPr>
                        <a:t>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Group 98">
            <a:extLst>
              <a:ext uri="{FF2B5EF4-FFF2-40B4-BE49-F238E27FC236}">
                <a16:creationId xmlns:a16="http://schemas.microsoft.com/office/drawing/2014/main" id="{F1460467-B1AF-A148-9AB4-531EE10F82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452394"/>
              </p:ext>
            </p:extLst>
          </p:nvPr>
        </p:nvGraphicFramePr>
        <p:xfrm>
          <a:off x="533400" y="2819402"/>
          <a:ext cx="8001000" cy="3436859"/>
        </p:xfrm>
        <a:graphic>
          <a:graphicData uri="http://schemas.openxmlformats.org/drawingml/2006/table">
            <a:tbl>
              <a:tblPr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3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Time Period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[Number of Variable]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Source or Rationale for Estimation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4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2017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7.6%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Office of Institutional Research and Assessment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2018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8.3%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Office of Institutional Research and Assessment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2019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9.9%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Office of Institutional Research and Assessment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9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2020e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9.1%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Because the bar, Harry’s, is closing.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38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Group 98">
            <a:extLst>
              <a:ext uri="{FF2B5EF4-FFF2-40B4-BE49-F238E27FC236}">
                <a16:creationId xmlns:a16="http://schemas.microsoft.com/office/drawing/2014/main" id="{66F5E280-4A3A-FC43-A139-AA4A4AD754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598296"/>
              </p:ext>
            </p:extLst>
          </p:nvPr>
        </p:nvGraphicFramePr>
        <p:xfrm>
          <a:off x="505691" y="2530611"/>
          <a:ext cx="6095999" cy="3694176"/>
        </p:xfrm>
        <a:graphic>
          <a:graphicData uri="http://schemas.openxmlformats.org/drawingml/2006/table">
            <a:tbl>
              <a:tblPr/>
              <a:tblGrid>
                <a:gridCol w="1112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1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1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Time Period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[Number of Variable]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Source or Rationale for Estimation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2017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7.6%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Office of Institutional Research and Assessment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2018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8.3%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Office of Institutional Research and Assessment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2019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9.9%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Office of Institutional Research and Assessment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2020e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9.1%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Because the bar, Harry’s, is closing.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6" name="Group 100">
            <a:extLst>
              <a:ext uri="{FF2B5EF4-FFF2-40B4-BE49-F238E27FC236}">
                <a16:creationId xmlns:a16="http://schemas.microsoft.com/office/drawing/2014/main" id="{B03688CE-950A-F941-939A-2C4229B110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537755"/>
              </p:ext>
            </p:extLst>
          </p:nvPr>
        </p:nvGraphicFramePr>
        <p:xfrm>
          <a:off x="505691" y="2148657"/>
          <a:ext cx="6096000" cy="396240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Drop Out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0AD82DD2-F962-7742-AD61-00E9A47EA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447800"/>
            <a:ext cx="7772400" cy="914400"/>
          </a:xfrm>
        </p:spPr>
        <p:txBody>
          <a:bodyPr>
            <a:normAutofit/>
          </a:bodyPr>
          <a:lstStyle/>
          <a:p>
            <a:r>
              <a:rPr lang="en-US" altLang="en-US" sz="2000" dirty="0">
                <a:solidFill>
                  <a:schemeClr val="accent6"/>
                </a:solidFill>
                <a:ea typeface="ヒラギノ角ゴ Pro W3" pitchFamily="-84" charset="-128"/>
              </a:rPr>
              <a:t>Provide data for four years on a variable measuring your societal problem. Refer to Chapter 8.</a:t>
            </a:r>
          </a:p>
          <a:p>
            <a:endParaRPr lang="en-US" altLang="en-US" sz="2000" b="1" dirty="0">
              <a:solidFill>
                <a:srgbClr val="5036EA"/>
              </a:solidFill>
              <a:latin typeface="Segoe UI Semilight" panose="020B0402040204020203" pitchFamily="34" charset="0"/>
              <a:ea typeface="ヒラギノ角ゴ Pro W3" pitchFamily="-84" charset="-128"/>
              <a:cs typeface="Segoe UI Semilight" panose="020B0402040204020203" pitchFamily="34" charset="0"/>
            </a:endParaRPr>
          </a:p>
        </p:txBody>
      </p:sp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pitchFamily="-84" charset="-128"/>
              </a:rPr>
              <a:t> Exercise 8.1B</a:t>
            </a:r>
          </a:p>
        </p:txBody>
      </p:sp>
      <p:sp>
        <p:nvSpPr>
          <p:cNvPr id="30755" name="TextBox 5"/>
          <p:cNvSpPr txBox="1">
            <a:spLocks noChangeArrowheads="1"/>
          </p:cNvSpPr>
          <p:nvPr/>
        </p:nvSpPr>
        <p:spPr bwMode="auto">
          <a:xfrm>
            <a:off x="6624971" y="2799056"/>
            <a:ext cx="237844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en-US" alt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3: </a:t>
            </a:r>
            <a:r>
              <a:rPr lang="en-US" altLang="en-US" sz="1400" b="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Should be in academic years and indicate which years are estimate.</a:t>
            </a:r>
            <a:endParaRPr lang="en-US" altLang="en-US" sz="1400" dirty="0">
              <a:solidFill>
                <a:srgbClr val="FF000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0756" name="TextBox 6"/>
          <p:cNvSpPr txBox="1">
            <a:spLocks noChangeArrowheads="1"/>
          </p:cNvSpPr>
          <p:nvPr/>
        </p:nvSpPr>
        <p:spPr bwMode="auto">
          <a:xfrm>
            <a:off x="6624971" y="2071335"/>
            <a:ext cx="2519029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en-US" alt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1: </a:t>
            </a:r>
            <a:r>
              <a:rPr lang="en-US" altLang="en-US" sz="1400" b="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Incomplete title. </a:t>
            </a:r>
            <a:endParaRPr lang="en-US" altLang="en-US" sz="1400" dirty="0">
              <a:solidFill>
                <a:srgbClr val="FF000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0757" name="TextBox 7"/>
          <p:cNvSpPr txBox="1">
            <a:spLocks noChangeArrowheads="1"/>
          </p:cNvSpPr>
          <p:nvPr/>
        </p:nvSpPr>
        <p:spPr bwMode="auto">
          <a:xfrm>
            <a:off x="6609896" y="5410200"/>
            <a:ext cx="23183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en-US" alt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4: </a:t>
            </a:r>
            <a:r>
              <a:rPr lang="en-US" altLang="en-US" sz="1400" b="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Incorrect rationalization. A bar closing will not bring down drop out rates by .8%</a:t>
            </a:r>
            <a:endParaRPr lang="en-US" altLang="en-US" sz="1400" dirty="0">
              <a:solidFill>
                <a:srgbClr val="FF000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0758" name="TextBox 8"/>
          <p:cNvSpPr txBox="1">
            <a:spLocks noChangeArrowheads="1"/>
          </p:cNvSpPr>
          <p:nvPr/>
        </p:nvSpPr>
        <p:spPr bwMode="auto">
          <a:xfrm>
            <a:off x="6624971" y="2315995"/>
            <a:ext cx="23784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en-US" alt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2: </a:t>
            </a:r>
            <a:r>
              <a:rPr lang="en-US" altLang="en-US" sz="1400" b="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No specific variable within the brackets. </a:t>
            </a:r>
          </a:p>
        </p:txBody>
      </p:sp>
    </p:spTree>
    <p:extLst>
      <p:ext uri="{BB962C8B-B14F-4D97-AF65-F5344CB8AC3E}">
        <p14:creationId xmlns:p14="http://schemas.microsoft.com/office/powerpoint/2010/main" val="332237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Group 98">
            <a:extLst>
              <a:ext uri="{FF2B5EF4-FFF2-40B4-BE49-F238E27FC236}">
                <a16:creationId xmlns:a16="http://schemas.microsoft.com/office/drawing/2014/main" id="{66F5E280-4A3A-FC43-A139-AA4A4AD754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47571"/>
              </p:ext>
            </p:extLst>
          </p:nvPr>
        </p:nvGraphicFramePr>
        <p:xfrm>
          <a:off x="505691" y="2819400"/>
          <a:ext cx="8132619" cy="3639312"/>
        </p:xfrm>
        <a:graphic>
          <a:graphicData uri="http://schemas.openxmlformats.org/drawingml/2006/table">
            <a:tbl>
              <a:tblPr/>
              <a:tblGrid>
                <a:gridCol w="148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1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19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ヒラギノ角ゴ Pro W3"/>
                          <a:cs typeface="ヒラギノ角ゴ Pro W3"/>
                        </a:rPr>
                        <a:t>Time Period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ヒラギノ角ゴ Pro W3"/>
                          <a:cs typeface="ヒラギノ角ゴ Pro W3"/>
                        </a:rPr>
                        <a:t>Percentage of Drop Outs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ヒラギノ角ゴ Pro W3"/>
                          <a:cs typeface="ヒラギノ角ゴ Pro W3"/>
                        </a:rPr>
                        <a:t>Source or Rationale for Estimation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ヒラギノ角ゴ Pro W3"/>
                          <a:cs typeface="ヒラギノ角ゴ Pro W3"/>
                        </a:rPr>
                        <a:t>2016-2017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ヒラギノ角ゴ Pro W3"/>
                          <a:cs typeface="ヒラギノ角ゴ Pro W3"/>
                        </a:rPr>
                        <a:t>7.6%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Office of Institutional Research and Assessment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ヒラギノ角ゴ Pro W3"/>
                          <a:cs typeface="ヒラギノ角ゴ Pro W3"/>
                        </a:rPr>
                        <a:t>2017-2018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ヒラギノ角ゴ Pro W3"/>
                          <a:cs typeface="ヒラギノ角ゴ Pro W3"/>
                        </a:rPr>
                        <a:t>8.3%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Office of Institutional Research and Assessment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ヒラギノ角ゴ Pro W3"/>
                          <a:cs typeface="ヒラギノ角ゴ Pro W3"/>
                        </a:rPr>
                        <a:t>2018-2019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ヒラギノ角ゴ Pro W3"/>
                          <a:cs typeface="ヒラギノ角ゴ Pro W3"/>
                        </a:rPr>
                        <a:t>9.9%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Office of Institutional Research and Assessment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ヒラギノ角ゴ Pro W3"/>
                          <a:cs typeface="ヒラギノ角ゴ Pro W3"/>
                        </a:rPr>
                        <a:t>2019-2020e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ヒラギノ角ゴ Pro W3"/>
                          <a:cs typeface="ヒラギノ角ゴ Pro W3"/>
                        </a:rPr>
                        <a:t>9.1%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ヒラギノ角ゴ Pro W3"/>
                          <a:cs typeface="ヒラギノ角ゴ Pro W3"/>
                        </a:rPr>
                        <a:t>In three previous years it increased so much that it will stay high but will regress in the direction of the mean.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6" name="Group 100">
            <a:extLst>
              <a:ext uri="{FF2B5EF4-FFF2-40B4-BE49-F238E27FC236}">
                <a16:creationId xmlns:a16="http://schemas.microsoft.com/office/drawing/2014/main" id="{B03688CE-950A-F941-939A-2C4229B110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205259"/>
              </p:ext>
            </p:extLst>
          </p:nvPr>
        </p:nvGraphicFramePr>
        <p:xfrm>
          <a:off x="505691" y="2453640"/>
          <a:ext cx="8096758" cy="365760"/>
        </p:xfrm>
        <a:graphic>
          <a:graphicData uri="http://schemas.openxmlformats.org/drawingml/2006/table">
            <a:tbl>
              <a:tblPr/>
              <a:tblGrid>
                <a:gridCol w="8096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ヒラギノ角ゴ Pro W3" charset="-128"/>
                        </a:rPr>
                        <a:t>First-Year Drop Out Rate at Syracuse University in Syracuse, NY (2016-2020e)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0AD82DD2-F962-7742-AD61-00E9A47EA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447800"/>
            <a:ext cx="7772400" cy="914400"/>
          </a:xfrm>
        </p:spPr>
        <p:txBody>
          <a:bodyPr>
            <a:normAutofit/>
          </a:bodyPr>
          <a:lstStyle/>
          <a:p>
            <a:r>
              <a:rPr lang="en-US" altLang="en-US" sz="2000" dirty="0">
                <a:solidFill>
                  <a:schemeClr val="accent6"/>
                </a:solidFill>
                <a:ea typeface="ヒラギノ角ゴ Pro W3" pitchFamily="-84" charset="-128"/>
              </a:rPr>
              <a:t>Provide data for four years on a variable measuring your societal problem. Refer to Chapter 8.</a:t>
            </a:r>
          </a:p>
          <a:p>
            <a:endParaRPr lang="en-US" altLang="en-US" sz="2000" b="1" dirty="0">
              <a:solidFill>
                <a:srgbClr val="5036EA"/>
              </a:solidFill>
              <a:latin typeface="Segoe UI Semilight" panose="020B0402040204020203" pitchFamily="34" charset="0"/>
              <a:ea typeface="ヒラギノ角ゴ Pro W3" pitchFamily="-84" charset="-128"/>
              <a:cs typeface="Segoe UI Semilight" panose="020B0402040204020203" pitchFamily="34" charset="0"/>
            </a:endParaRPr>
          </a:p>
        </p:txBody>
      </p:sp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pitchFamily="-84" charset="-128"/>
              </a:rPr>
              <a:t> Exercise 8.1B (Cont.) </a:t>
            </a:r>
          </a:p>
        </p:txBody>
      </p:sp>
    </p:spTree>
    <p:extLst>
      <p:ext uri="{BB962C8B-B14F-4D97-AF65-F5344CB8AC3E}">
        <p14:creationId xmlns:p14="http://schemas.microsoft.com/office/powerpoint/2010/main" val="2392731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pitchFamily="-84" charset="-128"/>
              </a:rPr>
              <a:t>Exercise 8.2A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47888"/>
            <a:ext cx="8763000" cy="4481512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solidFill>
                  <a:schemeClr val="accent6"/>
                </a:solidFill>
                <a:ea typeface="ヒラギノ角ゴ Pro W3" pitchFamily="-84" charset="-128"/>
              </a:rPr>
              <a:t>Using the formula presented in Chapter 8, calculate the percent change between the first and second year of the data presented in the beginning of this competition.</a:t>
            </a:r>
          </a:p>
          <a:p>
            <a:r>
              <a:rPr lang="en-US" altLang="en-US" sz="2400" dirty="0">
                <a:solidFill>
                  <a:schemeClr val="accent6"/>
                </a:solidFill>
                <a:ea typeface="ヒラギノ角ゴ Pro W3" pitchFamily="-84" charset="-128"/>
              </a:rPr>
              <a:t>Write the percent change here: </a:t>
            </a:r>
            <a:r>
              <a:rPr lang="en-US" altLang="en-US" sz="2400" dirty="0">
                <a:ea typeface="ヒラギノ角ゴ Pro W3" pitchFamily="-84" charset="-128"/>
              </a:rPr>
              <a:t>-8.1%</a:t>
            </a:r>
          </a:p>
          <a:p>
            <a:endParaRPr lang="en-US" altLang="en-US" sz="2400" dirty="0">
              <a:ea typeface="ヒラギノ角ゴ Pro W3" pitchFamily="-84" charset="-128"/>
            </a:endParaRPr>
          </a:p>
          <a:p>
            <a:r>
              <a:rPr lang="en-US" altLang="en-US" sz="2400" dirty="0">
                <a:solidFill>
                  <a:schemeClr val="accent6"/>
                </a:solidFill>
                <a:ea typeface="ヒラギノ角ゴ Pro W3" pitchFamily="-84" charset="-128"/>
              </a:rPr>
              <a:t>Show the original formula and your calculations here:</a:t>
            </a:r>
          </a:p>
          <a:p>
            <a:pPr marL="34299" indent="0">
              <a:buNone/>
            </a:pPr>
            <a:r>
              <a:rPr lang="en-US" altLang="en-US" sz="2400" dirty="0">
                <a:ea typeface="ヒラギノ角ゴ Pro W3" pitchFamily="-84" charset="-128"/>
              </a:rPr>
              <a:t>[(new figure-old figure)/old figure] x 100 = percent change</a:t>
            </a:r>
          </a:p>
          <a:p>
            <a:pPr marL="34299" indent="0">
              <a:buNone/>
            </a:pPr>
            <a:r>
              <a:rPr lang="en-US" altLang="en-US" sz="2400" dirty="0">
                <a:ea typeface="ヒラギノ角ゴ Pro W3" pitchFamily="-84" charset="-128"/>
              </a:rPr>
              <a:t>[(9.1-9.9)/9.9] x 100 = -8.1%</a:t>
            </a:r>
          </a:p>
          <a:p>
            <a:endParaRPr lang="en-US" altLang="en-US" sz="2400" dirty="0">
              <a:solidFill>
                <a:srgbClr val="CC6600"/>
              </a:solidFill>
              <a:latin typeface="Segoe UI Semilight" panose="020B0402040204020203" pitchFamily="34" charset="0"/>
              <a:ea typeface="ヒラギノ角ゴ Pro W3" pitchFamily="-84" charset="-128"/>
              <a:cs typeface="Segoe UI Semilight" panose="020B0402040204020203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391680"/>
              </p:ext>
            </p:extLst>
          </p:nvPr>
        </p:nvGraphicFramePr>
        <p:xfrm>
          <a:off x="5410200" y="228600"/>
          <a:ext cx="3276600" cy="175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1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4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r>
                        <a:rPr lang="en-US" sz="1600" b="1" dirty="0"/>
                        <a:t>School Year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Drop</a:t>
                      </a:r>
                      <a:r>
                        <a:rPr lang="en-US" sz="1600" b="1" baseline="0" dirty="0"/>
                        <a:t> O</a:t>
                      </a:r>
                      <a:r>
                        <a:rPr lang="en-US" sz="1600" b="1" dirty="0"/>
                        <a:t>ut Rate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sz="1600" dirty="0"/>
                        <a:t>2016-2017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7.6%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sz="1600" dirty="0"/>
                        <a:t>2017-2018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8.3%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sz="1600" dirty="0"/>
                        <a:t>2018-2019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9.9%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sz="1600" dirty="0"/>
                        <a:t>2019-2020e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18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04800" y="2147888"/>
            <a:ext cx="8839200" cy="4481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05795" indent="-171496" algn="l" defTabSz="685983" rtl="0" eaLnBrk="1" latinLnBrk="0" hangingPunct="1">
              <a:lnSpc>
                <a:spcPct val="90000"/>
              </a:lnSpc>
              <a:spcBef>
                <a:spcPts val="13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77291" indent="-171496" algn="l" defTabSz="685983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2pPr>
            <a:lvl3pPr marL="548786" indent="-171496" algn="l" defTabSz="685983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3pPr>
            <a:lvl4pPr marL="720282" indent="-171496" algn="l" defTabSz="685983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4pPr>
            <a:lvl5pPr marL="891778" indent="-171496" algn="l" defTabSz="685983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5pPr>
            <a:lvl6pPr marL="1063273" indent="-171496" algn="l" defTabSz="685983" rtl="0" eaLnBrk="1" latinLnBrk="0" hangingPunct="1">
              <a:spcBef>
                <a:spcPts val="450"/>
              </a:spcBef>
              <a:buSzPct val="80000"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34769" indent="-171496" algn="l" defTabSz="685983" rtl="0" eaLnBrk="1" latinLnBrk="0" hangingPunct="1">
              <a:spcBef>
                <a:spcPts val="450"/>
              </a:spcBef>
              <a:buSzPct val="8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06265" indent="-171496" algn="l" defTabSz="685983" rtl="0" eaLnBrk="1" latinLnBrk="0" hangingPunct="1">
              <a:spcBef>
                <a:spcPts val="450"/>
              </a:spcBef>
              <a:buSzPct val="8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77761" indent="-171496" algn="l" defTabSz="685983" rtl="0" eaLnBrk="1" latinLnBrk="0" hangingPunct="1">
              <a:spcBef>
                <a:spcPts val="450"/>
              </a:spcBef>
              <a:buSzPct val="8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2400" b="0" dirty="0">
                <a:solidFill>
                  <a:schemeClr val="accent6"/>
                </a:solidFill>
                <a:ea typeface="ヒラギノ角ゴ Pro W3" pitchFamily="-84" charset="-128"/>
              </a:rPr>
              <a:t>Using the formula presented in Chapter 8, calculate the percent change between the first and second year of the data presented in the beginning of this competition.</a:t>
            </a:r>
          </a:p>
          <a:p>
            <a:pPr fontAlgn="auto">
              <a:spcAft>
                <a:spcPts val="0"/>
              </a:spcAft>
            </a:pPr>
            <a:r>
              <a:rPr lang="en-US" altLang="en-US" sz="2400" b="0" dirty="0">
                <a:solidFill>
                  <a:schemeClr val="accent6"/>
                </a:solidFill>
                <a:ea typeface="ヒラギノ角ゴ Pro W3" pitchFamily="-84" charset="-128"/>
              </a:rPr>
              <a:t>Write the percent change here: </a:t>
            </a:r>
            <a:r>
              <a:rPr lang="en-US" altLang="en-US" sz="2400" b="0" dirty="0">
                <a:ea typeface="ヒラギノ角ゴ Pro W3" pitchFamily="-84" charset="-128"/>
              </a:rPr>
              <a:t>-8.1%</a:t>
            </a:r>
          </a:p>
          <a:p>
            <a:pPr fontAlgn="auto">
              <a:spcAft>
                <a:spcPts val="0"/>
              </a:spcAft>
            </a:pPr>
            <a:endParaRPr lang="en-US" altLang="en-US" sz="2400" b="0" dirty="0">
              <a:ea typeface="ヒラギノ角ゴ Pro W3" pitchFamily="-84" charset="-128"/>
            </a:endParaRPr>
          </a:p>
          <a:p>
            <a:pPr fontAlgn="auto">
              <a:spcAft>
                <a:spcPts val="0"/>
              </a:spcAft>
            </a:pPr>
            <a:r>
              <a:rPr lang="en-US" altLang="en-US" sz="2400" b="0" dirty="0">
                <a:solidFill>
                  <a:schemeClr val="accent6"/>
                </a:solidFill>
                <a:ea typeface="ヒラギノ角ゴ Pro W3" pitchFamily="-84" charset="-128"/>
              </a:rPr>
              <a:t>Show the original formula and your calculations here:</a:t>
            </a:r>
          </a:p>
          <a:p>
            <a:pPr marL="34299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en-US" sz="2400" b="0" dirty="0">
                <a:ea typeface="ヒラギノ角ゴ Pro W3" pitchFamily="-84" charset="-128"/>
              </a:rPr>
              <a:t>[(new figure-old figure)/old figure] x 100 = percent change</a:t>
            </a:r>
          </a:p>
          <a:p>
            <a:pPr marL="34299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en-US" sz="2400" b="0" dirty="0">
                <a:ea typeface="ヒラギノ角ゴ Pro W3" pitchFamily="-84" charset="-128"/>
              </a:rPr>
              <a:t>[(9.1-9.9)/9.9] x 100 = -8.1%</a:t>
            </a:r>
          </a:p>
          <a:p>
            <a:pPr fontAlgn="auto">
              <a:spcAft>
                <a:spcPts val="0"/>
              </a:spcAft>
            </a:pPr>
            <a:endParaRPr lang="en-US" altLang="en-US" sz="2400" b="0" dirty="0">
              <a:solidFill>
                <a:srgbClr val="CC6600"/>
              </a:solidFill>
              <a:latin typeface="Segoe UI Semilight" panose="020B0402040204020203" pitchFamily="34" charset="0"/>
              <a:ea typeface="ヒラギノ角ゴ Pro W3" pitchFamily="-84" charset="-128"/>
              <a:cs typeface="Segoe UI Semilight" panose="020B0402040204020203" pitchFamily="34" charset="0"/>
            </a:endParaRPr>
          </a:p>
        </p:txBody>
      </p:sp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pitchFamily="-84" charset="-128"/>
              </a:rPr>
              <a:t>Exercise 8.2A</a:t>
            </a:r>
          </a:p>
        </p:txBody>
      </p:sp>
      <p:sp>
        <p:nvSpPr>
          <p:cNvPr id="33815" name="TextBox 7"/>
          <p:cNvSpPr txBox="1">
            <a:spLocks noChangeArrowheads="1"/>
          </p:cNvSpPr>
          <p:nvPr/>
        </p:nvSpPr>
        <p:spPr bwMode="auto">
          <a:xfrm>
            <a:off x="471995" y="5823763"/>
            <a:ext cx="45105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2: </a:t>
            </a:r>
            <a:r>
              <a:rPr lang="en-US" altLang="en-US" sz="1600" b="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Incorrect calculation. </a:t>
            </a:r>
          </a:p>
          <a:p>
            <a:r>
              <a:rPr lang="en-US" altLang="en-US" sz="1600" b="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Uses data points for the last two years instead of the first two years.</a:t>
            </a:r>
            <a:endParaRPr lang="en-US" altLang="en-US" sz="1600" dirty="0">
              <a:solidFill>
                <a:srgbClr val="FF000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3816" name="TextBox 8"/>
          <p:cNvSpPr txBox="1">
            <a:spLocks noChangeArrowheads="1"/>
          </p:cNvSpPr>
          <p:nvPr/>
        </p:nvSpPr>
        <p:spPr bwMode="auto">
          <a:xfrm>
            <a:off x="5053139" y="5823763"/>
            <a:ext cx="3886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Correct Calculation: </a:t>
            </a:r>
          </a:p>
          <a:p>
            <a:r>
              <a:rPr lang="en-US" altLang="en-US" sz="1600" b="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[(8.3 – 7.6) / 7.6] X 100 = 9.2%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85E7625-24A8-9E4E-A580-15BD19880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487886"/>
              </p:ext>
            </p:extLst>
          </p:nvPr>
        </p:nvGraphicFramePr>
        <p:xfrm>
          <a:off x="5410200" y="228600"/>
          <a:ext cx="3276600" cy="175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1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4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r>
                        <a:rPr lang="en-US" sz="1600" b="1" dirty="0"/>
                        <a:t>School Year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Drop</a:t>
                      </a:r>
                      <a:r>
                        <a:rPr lang="en-US" sz="1600" b="1" baseline="0" dirty="0"/>
                        <a:t> O</a:t>
                      </a:r>
                      <a:r>
                        <a:rPr lang="en-US" sz="1600" b="1" dirty="0"/>
                        <a:t>ut Rate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sz="1600" dirty="0"/>
                        <a:t>2016-2017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7.6%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sz="1600" dirty="0"/>
                        <a:t>2017-2018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8.3%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sz="1600" dirty="0"/>
                        <a:t>2018-2019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9.9%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sz="1600" dirty="0"/>
                        <a:t>2019-2020e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7">
            <a:extLst>
              <a:ext uri="{FF2B5EF4-FFF2-40B4-BE49-F238E27FC236}">
                <a16:creationId xmlns:a16="http://schemas.microsoft.com/office/drawing/2014/main" id="{7C180B07-C8BF-404A-9D54-670AFFC14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630" y="3776246"/>
            <a:ext cx="83325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1: </a:t>
            </a:r>
            <a:r>
              <a:rPr lang="en-US" altLang="en-US" sz="1600" b="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Incorrect calculation. </a:t>
            </a:r>
          </a:p>
        </p:txBody>
      </p:sp>
    </p:spTree>
    <p:extLst>
      <p:ext uri="{BB962C8B-B14F-4D97-AF65-F5344CB8AC3E}">
        <p14:creationId xmlns:p14="http://schemas.microsoft.com/office/powerpoint/2010/main" val="282601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5829300" cy="85725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ヒラギノ角ゴ Pro W3" pitchFamily="-84" charset="-128"/>
              </a:rPr>
              <a:t>Exercise 8.3</a:t>
            </a:r>
            <a:endParaRPr lang="en-US" altLang="en-US" sz="2400" dirty="0">
              <a:ea typeface="ヒラギノ角ゴ Pro W3" pitchFamily="-84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8153400" cy="5410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2400" dirty="0">
                <a:solidFill>
                  <a:schemeClr val="accent6"/>
                </a:solidFill>
                <a:ea typeface="ヒラギノ角ゴ Pro W3" pitchFamily="-84" charset="-128"/>
              </a:rPr>
              <a:t>State what three years for which you would set your benchmark for to compare your baseline data. Briefly indicate why you have chosen those years. </a:t>
            </a:r>
            <a:br>
              <a:rPr lang="en-US" altLang="en-US" sz="2400" dirty="0">
                <a:solidFill>
                  <a:schemeClr val="accent6"/>
                </a:solidFill>
                <a:ea typeface="ヒラギノ角ゴ Pro W3" pitchFamily="-84" charset="-128"/>
              </a:rPr>
            </a:br>
            <a:endParaRPr lang="en-US" altLang="en-US" sz="2400" dirty="0">
              <a:solidFill>
                <a:schemeClr val="accent6"/>
              </a:solidFill>
              <a:ea typeface="ヒラギノ角ゴ Pro W3" pitchFamily="-84" charset="-128"/>
            </a:endParaRPr>
          </a:p>
          <a:p>
            <a:pPr>
              <a:defRPr/>
            </a:pPr>
            <a:r>
              <a:rPr lang="en-US" altLang="en-US" sz="2400" dirty="0">
                <a:solidFill>
                  <a:schemeClr val="accent6"/>
                </a:solidFill>
                <a:ea typeface="ヒラギノ角ゴ Pro W3" pitchFamily="-84" charset="-128"/>
              </a:rPr>
              <a:t>State what three years you set your benchmark for here:</a:t>
            </a:r>
          </a:p>
          <a:p>
            <a:pPr lvl="1">
              <a:buFont typeface="Courier New" charset="0"/>
              <a:buChar char="o"/>
              <a:defRPr/>
            </a:pPr>
            <a:r>
              <a:rPr lang="en-US" altLang="en-US" sz="2400" dirty="0">
                <a:solidFill>
                  <a:schemeClr val="accent6"/>
                </a:solidFill>
                <a:ea typeface="ヒラギノ角ゴ Pro W3" pitchFamily="-84" charset="-128"/>
              </a:rPr>
              <a:t>First year: </a:t>
            </a:r>
            <a:r>
              <a:rPr lang="en-US" altLang="en-US" sz="2400" dirty="0">
                <a:ea typeface="ヒラギノ角ゴ Pro W3" pitchFamily="-84" charset="-128"/>
              </a:rPr>
              <a:t>2020-2021</a:t>
            </a:r>
          </a:p>
          <a:p>
            <a:pPr lvl="1">
              <a:buFont typeface="Courier New" charset="0"/>
              <a:buChar char="o"/>
              <a:defRPr/>
            </a:pPr>
            <a:r>
              <a:rPr lang="en-US" altLang="en-US" sz="2400" dirty="0">
                <a:solidFill>
                  <a:schemeClr val="accent6"/>
                </a:solidFill>
                <a:ea typeface="ヒラギノ角ゴ Pro W3" pitchFamily="-84" charset="-128"/>
              </a:rPr>
              <a:t>Second year: </a:t>
            </a:r>
            <a:r>
              <a:rPr lang="en-US" altLang="en-US" sz="2400" dirty="0">
                <a:ea typeface="ヒラギノ角ゴ Pro W3" pitchFamily="-84" charset="-128"/>
              </a:rPr>
              <a:t>2021-2022</a:t>
            </a:r>
          </a:p>
          <a:p>
            <a:pPr lvl="1">
              <a:buFont typeface="Courier New" charset="0"/>
              <a:buChar char="o"/>
              <a:defRPr/>
            </a:pPr>
            <a:r>
              <a:rPr lang="en-US" altLang="en-US" sz="2400" dirty="0">
                <a:solidFill>
                  <a:schemeClr val="accent6"/>
                </a:solidFill>
                <a:ea typeface="ヒラギノ角ゴ Pro W3" pitchFamily="-84" charset="-128"/>
              </a:rPr>
              <a:t>Third year: </a:t>
            </a:r>
            <a:r>
              <a:rPr lang="en-US" altLang="en-US" sz="2400" dirty="0">
                <a:ea typeface="ヒラギノ角ゴ Pro W3" pitchFamily="-84" charset="-128"/>
              </a:rPr>
              <a:t>2023-2024</a:t>
            </a:r>
          </a:p>
          <a:p>
            <a:pPr>
              <a:buFont typeface="Courier New" charset="0"/>
              <a:buChar char="o"/>
              <a:defRPr/>
            </a:pPr>
            <a:endParaRPr lang="en-US" altLang="en-US" sz="2400" dirty="0">
              <a:ea typeface="ヒラギノ角ゴ Pro W3" pitchFamily="-84" charset="-128"/>
            </a:endParaRPr>
          </a:p>
          <a:p>
            <a:pPr>
              <a:defRPr/>
            </a:pPr>
            <a:r>
              <a:rPr lang="en-US" altLang="en-US" sz="2400" dirty="0">
                <a:ea typeface="ヒラギノ角ゴ Pro W3" pitchFamily="-84" charset="-128"/>
              </a:rPr>
              <a:t> </a:t>
            </a:r>
            <a:r>
              <a:rPr lang="en-US" altLang="en-US" sz="2400" dirty="0">
                <a:solidFill>
                  <a:schemeClr val="accent6"/>
                </a:solidFill>
                <a:ea typeface="ヒラギノ角ゴ Pro W3" pitchFamily="-84" charset="-128"/>
              </a:rPr>
              <a:t>Briefly justify here: </a:t>
            </a:r>
            <a:r>
              <a:rPr lang="en-US" altLang="en-US" sz="2400" dirty="0">
                <a:ea typeface="ヒラギノ角ゴ Pro W3" pitchFamily="-84" charset="-128"/>
              </a:rPr>
              <a:t>Because those were the next three years.</a:t>
            </a:r>
          </a:p>
          <a:p>
            <a:pPr>
              <a:defRPr/>
            </a:pPr>
            <a:endParaRPr lang="en-US" sz="2400" dirty="0">
              <a:solidFill>
                <a:schemeClr val="accent5">
                  <a:lumMod val="75000"/>
                </a:schemeClr>
              </a:solidFill>
              <a:latin typeface="Segoe UI Semilight" panose="020B0402040204020203" pitchFamily="34" charset="0"/>
              <a:ea typeface="ヒラギノ角ゴ Pro W3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83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62000" y="1447800"/>
            <a:ext cx="81534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05795" indent="-171496" algn="l" defTabSz="685983" rtl="0" eaLnBrk="1" latinLnBrk="0" hangingPunct="1">
              <a:lnSpc>
                <a:spcPct val="90000"/>
              </a:lnSpc>
              <a:spcBef>
                <a:spcPts val="13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77291" indent="-171496" algn="l" defTabSz="685983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2pPr>
            <a:lvl3pPr marL="548786" indent="-171496" algn="l" defTabSz="685983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3pPr>
            <a:lvl4pPr marL="720282" indent="-171496" algn="l" defTabSz="685983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4pPr>
            <a:lvl5pPr marL="891778" indent="-171496" algn="l" defTabSz="685983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5pPr>
            <a:lvl6pPr marL="1063273" indent="-171496" algn="l" defTabSz="685983" rtl="0" eaLnBrk="1" latinLnBrk="0" hangingPunct="1">
              <a:spcBef>
                <a:spcPts val="450"/>
              </a:spcBef>
              <a:buSzPct val="80000"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34769" indent="-171496" algn="l" defTabSz="685983" rtl="0" eaLnBrk="1" latinLnBrk="0" hangingPunct="1">
              <a:spcBef>
                <a:spcPts val="450"/>
              </a:spcBef>
              <a:buSzPct val="8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06265" indent="-171496" algn="l" defTabSz="685983" rtl="0" eaLnBrk="1" latinLnBrk="0" hangingPunct="1">
              <a:spcBef>
                <a:spcPts val="450"/>
              </a:spcBef>
              <a:buSzPct val="8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77761" indent="-171496" algn="l" defTabSz="685983" rtl="0" eaLnBrk="1" latinLnBrk="0" hangingPunct="1">
              <a:spcBef>
                <a:spcPts val="450"/>
              </a:spcBef>
              <a:buSzPct val="8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sz="2400" b="0" dirty="0">
                <a:solidFill>
                  <a:schemeClr val="accent6"/>
                </a:solidFill>
                <a:ea typeface="ヒラギノ角ゴ Pro W3" pitchFamily="-84" charset="-128"/>
              </a:rPr>
              <a:t>State what three years for which you would set your benchmark for to compare your baseline data. Briefly indicate why you have chosen those years. </a:t>
            </a:r>
            <a:br>
              <a:rPr lang="en-US" altLang="en-US" sz="2400" b="0" dirty="0">
                <a:solidFill>
                  <a:schemeClr val="accent6"/>
                </a:solidFill>
                <a:ea typeface="ヒラギノ角ゴ Pro W3" pitchFamily="-84" charset="-128"/>
              </a:rPr>
            </a:br>
            <a:endParaRPr lang="en-US" altLang="en-US" sz="2400" b="0" dirty="0">
              <a:solidFill>
                <a:schemeClr val="accent6"/>
              </a:solidFill>
              <a:ea typeface="ヒラギノ角ゴ Pro W3" pitchFamily="-84" charset="-128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altLang="en-US" sz="2400" b="0" dirty="0">
                <a:solidFill>
                  <a:schemeClr val="accent6"/>
                </a:solidFill>
                <a:ea typeface="ヒラギノ角ゴ Pro W3" pitchFamily="-84" charset="-128"/>
              </a:rPr>
              <a:t>State what three years you set your benchmark for here:</a:t>
            </a:r>
          </a:p>
          <a:p>
            <a:pPr lvl="1">
              <a:buFont typeface="Courier New" charset="0"/>
              <a:buChar char="o"/>
              <a:defRPr/>
            </a:pPr>
            <a:r>
              <a:rPr lang="en-US" altLang="en-US" sz="2400" b="0" dirty="0">
                <a:solidFill>
                  <a:schemeClr val="accent6"/>
                </a:solidFill>
                <a:ea typeface="ヒラギノ角ゴ Pro W3" pitchFamily="-84" charset="-128"/>
              </a:rPr>
              <a:t>First year: </a:t>
            </a:r>
            <a:r>
              <a:rPr lang="en-US" altLang="en-US" sz="2400" b="0" dirty="0">
                <a:ea typeface="ヒラギノ角ゴ Pro W3" pitchFamily="-84" charset="-128"/>
              </a:rPr>
              <a:t>2020-2021</a:t>
            </a:r>
          </a:p>
          <a:p>
            <a:pPr lvl="1">
              <a:buFont typeface="Courier New" charset="0"/>
              <a:buChar char="o"/>
              <a:defRPr/>
            </a:pPr>
            <a:r>
              <a:rPr lang="en-US" altLang="en-US" sz="2400" b="0" dirty="0">
                <a:solidFill>
                  <a:schemeClr val="accent6"/>
                </a:solidFill>
                <a:ea typeface="ヒラギノ角ゴ Pro W3" pitchFamily="-84" charset="-128"/>
              </a:rPr>
              <a:t>Second year: </a:t>
            </a:r>
            <a:r>
              <a:rPr lang="en-US" altLang="en-US" sz="2400" b="0" dirty="0">
                <a:ea typeface="ヒラギノ角ゴ Pro W3" pitchFamily="-84" charset="-128"/>
              </a:rPr>
              <a:t>2021-2022</a:t>
            </a:r>
          </a:p>
          <a:p>
            <a:pPr lvl="1">
              <a:buFont typeface="Courier New" charset="0"/>
              <a:buChar char="o"/>
              <a:defRPr/>
            </a:pPr>
            <a:r>
              <a:rPr lang="en-US" altLang="en-US" sz="2400" b="0" dirty="0">
                <a:solidFill>
                  <a:schemeClr val="accent6"/>
                </a:solidFill>
                <a:ea typeface="ヒラギノ角ゴ Pro W3" pitchFamily="-84" charset="-128"/>
              </a:rPr>
              <a:t>Third year: </a:t>
            </a:r>
            <a:r>
              <a:rPr lang="en-US" altLang="en-US" sz="2400" b="0" dirty="0">
                <a:ea typeface="ヒラギノ角ゴ Pro W3" pitchFamily="-84" charset="-128"/>
              </a:rPr>
              <a:t>2023-2024</a:t>
            </a:r>
          </a:p>
          <a:p>
            <a:pPr fontAlgn="auto">
              <a:spcAft>
                <a:spcPts val="0"/>
              </a:spcAft>
              <a:buFont typeface="Courier New" charset="0"/>
              <a:buChar char="o"/>
              <a:defRPr/>
            </a:pPr>
            <a:endParaRPr lang="en-US" altLang="en-US" sz="2400" b="0" dirty="0">
              <a:ea typeface="ヒラギノ角ゴ Pro W3" pitchFamily="-84" charset="-128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altLang="en-US" sz="2400" b="0" dirty="0">
                <a:ea typeface="ヒラギノ角ゴ Pro W3" pitchFamily="-84" charset="-128"/>
              </a:rPr>
              <a:t> </a:t>
            </a:r>
            <a:r>
              <a:rPr lang="en-US" altLang="en-US" sz="2400" b="0" dirty="0">
                <a:solidFill>
                  <a:schemeClr val="accent6"/>
                </a:solidFill>
                <a:ea typeface="ヒラギノ角ゴ Pro W3" pitchFamily="-84" charset="-128"/>
              </a:rPr>
              <a:t>Briefly justify here: </a:t>
            </a:r>
            <a:r>
              <a:rPr lang="en-US" altLang="en-US" sz="2400" b="0" dirty="0">
                <a:ea typeface="ヒラギノ角ゴ Pro W3" pitchFamily="-84" charset="-128"/>
              </a:rPr>
              <a:t>Because those were the next three years.</a:t>
            </a:r>
          </a:p>
          <a:p>
            <a:pPr fontAlgn="auto">
              <a:spcAft>
                <a:spcPts val="0"/>
              </a:spcAft>
              <a:defRPr/>
            </a:pPr>
            <a:endParaRPr lang="en-US" sz="2400" b="0" dirty="0">
              <a:solidFill>
                <a:schemeClr val="accent5">
                  <a:lumMod val="75000"/>
                </a:schemeClr>
              </a:solidFill>
              <a:latin typeface="Segoe UI Semilight" panose="020B0402040204020203" pitchFamily="34" charset="0"/>
              <a:ea typeface="ヒラギノ角ゴ Pro W3" charset="0"/>
              <a:cs typeface="Segoe UI Semilight" panose="020B0402040204020203" pitchFamily="34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5829300" cy="85725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ヒラギノ角ゴ Pro W3" pitchFamily="-84" charset="-128"/>
              </a:rPr>
              <a:t>Exercise 8.3</a:t>
            </a:r>
            <a:endParaRPr lang="en-US" altLang="en-US" sz="2400" dirty="0">
              <a:ea typeface="ヒラギノ角ゴ Pro W3" pitchFamily="-84" charset="-128"/>
            </a:endParaRPr>
          </a:p>
        </p:txBody>
      </p:sp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1039090" y="5622552"/>
            <a:ext cx="772391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ヒラギノ角ゴ Pro W3" pitchFamily="-84" charset="-128"/>
                <a:cs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ヒラギノ角ゴ Pro W3" pitchFamily="-84" charset="-128"/>
                <a:cs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ヒラギノ角ゴ Pro W3" pitchFamily="-8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2:</a:t>
            </a:r>
            <a:r>
              <a:rPr lang="en-US" altLang="en-US" sz="1600" b="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Poor justification. Doesn’t discuss the expected rapidness/slowness of the policy’s effect and how the years show how fast or slow the changes will occur.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Correct:</a:t>
            </a:r>
            <a:r>
              <a:rPr lang="en-US" altLang="en-US" sz="1600" b="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The policy’s effects on the dropout rate will be seen immediately, so three consecutive years after implementation will be enough time to see the changes. </a:t>
            </a:r>
          </a:p>
        </p:txBody>
      </p:sp>
      <p:sp>
        <p:nvSpPr>
          <p:cNvPr id="25605" name="TextBox 4"/>
          <p:cNvSpPr txBox="1">
            <a:spLocks noChangeArrowheads="1"/>
          </p:cNvSpPr>
          <p:nvPr/>
        </p:nvSpPr>
        <p:spPr bwMode="auto">
          <a:xfrm>
            <a:off x="1066800" y="4720364"/>
            <a:ext cx="6400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ヒラギノ角ゴ Pro W3" pitchFamily="-84" charset="-128"/>
                <a:cs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ヒラギノ角ゴ Pro W3" pitchFamily="-84" charset="-128"/>
                <a:cs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ヒラギノ角ゴ Pro W3" pitchFamily="-8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1: </a:t>
            </a:r>
            <a:r>
              <a:rPr lang="en-US" altLang="en-US" sz="1600" b="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Incorrect spacing of years. Need consistent intervals.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000" dirty="0">
              <a:solidFill>
                <a:srgbClr val="FF000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514600" y="4038600"/>
            <a:ext cx="1512924" cy="5484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94838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5829300" cy="85725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ヒラギノ角ゴ Pro W3" pitchFamily="-84" charset="-128"/>
              </a:rPr>
              <a:t>Exercise 8.4 (Graph) </a:t>
            </a:r>
            <a:endParaRPr lang="en-US" altLang="en-US" sz="2400" dirty="0">
              <a:ea typeface="ヒラギノ角ゴ Pro W3" pitchFamily="-84" charset="-128"/>
            </a:endParaRP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28369"/>
            <a:ext cx="8458200" cy="596563"/>
          </a:xfrm>
        </p:spPr>
        <p:txBody>
          <a:bodyPr>
            <a:normAutofit/>
          </a:bodyPr>
          <a:lstStyle/>
          <a:p>
            <a:pPr marL="342900" indent="-342900">
              <a:lnSpc>
                <a:spcPct val="80000"/>
              </a:lnSpc>
              <a:defRPr/>
            </a:pPr>
            <a:r>
              <a:rPr lang="en-US" sz="2000" dirty="0">
                <a:solidFill>
                  <a:schemeClr val="accent6"/>
                </a:solidFill>
                <a:ea typeface="ヒラギノ角ゴ Pro W3" charset="0"/>
                <a:cs typeface="ヒラギノ角ゴ Pro W3" charset="0"/>
              </a:rPr>
              <a:t>Place a trend line graph below that displays your historical data and your </a:t>
            </a:r>
            <a:r>
              <a:rPr lang="en-US" sz="2000" u="sng" dirty="0">
                <a:solidFill>
                  <a:schemeClr val="accent6"/>
                </a:solidFill>
                <a:ea typeface="ヒラギノ角ゴ Pro W3" charset="0"/>
                <a:cs typeface="ヒラギノ角ゴ Pro W3" charset="0"/>
              </a:rPr>
              <a:t>baseline forecast </a:t>
            </a:r>
            <a:r>
              <a:rPr lang="en-US" sz="2000" dirty="0">
                <a:solidFill>
                  <a:schemeClr val="accent6"/>
                </a:solidFill>
                <a:ea typeface="ヒラギノ角ゴ Pro W3" charset="0"/>
                <a:cs typeface="ヒラギノ角ゴ Pro W3" charset="0"/>
              </a:rPr>
              <a:t>for the three years selected in 8.3.</a:t>
            </a:r>
            <a:endParaRPr lang="en-US" sz="2000" dirty="0">
              <a:ea typeface="ヒラギノ角ゴ Pro W3" charset="0"/>
              <a:cs typeface="ヒラギノ角ゴ Pro W3" charset="0"/>
            </a:endParaRPr>
          </a:p>
          <a:p>
            <a:pPr marL="0" indent="0">
              <a:lnSpc>
                <a:spcPct val="170000"/>
              </a:lnSpc>
              <a:buNone/>
              <a:defRPr/>
            </a:pPr>
            <a:endParaRPr lang="en-US" sz="4400" dirty="0">
              <a:solidFill>
                <a:schemeClr val="hlink"/>
              </a:solidFill>
              <a:ea typeface="ヒラギノ角ゴ Pro W3" charset="0"/>
              <a:cs typeface="ヒラギノ角ゴ Pro W3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0A54FCF-873D-044F-BD89-04EDE5A534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0665303"/>
              </p:ext>
            </p:extLst>
          </p:nvPr>
        </p:nvGraphicFramePr>
        <p:xfrm>
          <a:off x="730250" y="2027560"/>
          <a:ext cx="76835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477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08977" y="226082"/>
            <a:ext cx="7668323" cy="1034415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ヒラギノ角ゴ Pro W3" pitchFamily="-84" charset="-128"/>
              </a:rPr>
              <a:t>Exercise 8.4 (Graph) </a:t>
            </a:r>
            <a:endParaRPr lang="en-US" altLang="en-US" sz="2400" dirty="0">
              <a:ea typeface="ヒラギノ角ゴ Pro W3" pitchFamily="-8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7888" y="6042750"/>
            <a:ext cx="5257800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Source: Syracuse University Department of Institutional Research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52673" y="2210820"/>
            <a:ext cx="2038927" cy="294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Mistakes: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US" sz="1400" b="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No axes titles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US" sz="1400" b="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Missing data labels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US" sz="1400" b="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No graph title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US" sz="1400" b="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Only forecasted 2 years (need 3)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US" sz="1400" b="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No source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US" sz="1400" b="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Include “e” for estimates and “f” for forecasts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US" sz="1400" b="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X-axis wrong years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rgbClr val="FF0000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556123" y="6112132"/>
            <a:ext cx="3435477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05795" indent="-171496" algn="l" defTabSz="685983" rtl="0" eaLnBrk="1" latinLnBrk="0" hangingPunct="1">
              <a:lnSpc>
                <a:spcPct val="90000"/>
              </a:lnSpc>
              <a:spcBef>
                <a:spcPts val="13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77291" indent="-171496" algn="l" defTabSz="685983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2pPr>
            <a:lvl3pPr marL="548786" indent="-171496" algn="l" defTabSz="685983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3pPr>
            <a:lvl4pPr marL="720282" indent="-171496" algn="l" defTabSz="685983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4pPr>
            <a:lvl5pPr marL="891778" indent="-171496" algn="l" defTabSz="685983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5pPr>
            <a:lvl6pPr marL="1063273" indent="-171496" algn="l" defTabSz="685983" rtl="0" eaLnBrk="1" latinLnBrk="0" hangingPunct="1">
              <a:spcBef>
                <a:spcPts val="450"/>
              </a:spcBef>
              <a:buSzPct val="80000"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34769" indent="-171496" algn="l" defTabSz="685983" rtl="0" eaLnBrk="1" latinLnBrk="0" hangingPunct="1">
              <a:spcBef>
                <a:spcPts val="450"/>
              </a:spcBef>
              <a:buSzPct val="8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06265" indent="-171496" algn="l" defTabSz="685983" rtl="0" eaLnBrk="1" latinLnBrk="0" hangingPunct="1">
              <a:spcBef>
                <a:spcPts val="450"/>
              </a:spcBef>
              <a:buSzPct val="8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77761" indent="-171496" algn="l" defTabSz="685983" rtl="0" eaLnBrk="1" latinLnBrk="0" hangingPunct="1">
              <a:spcBef>
                <a:spcPts val="450"/>
              </a:spcBef>
              <a:buSzPct val="8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9" indent="0">
              <a:buNone/>
            </a:pPr>
            <a:r>
              <a:rPr lang="en-US" sz="18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*</a:t>
            </a:r>
            <a:r>
              <a:rPr lang="en-US" sz="1600" b="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DISCLAIMER: Do not make your graph in your module red!!!!!!!!!!!!!</a:t>
            </a:r>
            <a:endParaRPr lang="en-US" sz="18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C1FAB467-CADA-3344-ABDC-DA5419A210A8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428369"/>
            <a:ext cx="8458200" cy="596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05795" indent="-171496" algn="l" defTabSz="685983" rtl="0" eaLnBrk="1" latinLnBrk="0" hangingPunct="1">
              <a:lnSpc>
                <a:spcPct val="90000"/>
              </a:lnSpc>
              <a:spcBef>
                <a:spcPts val="13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77291" indent="-171496" algn="l" defTabSz="685983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2pPr>
            <a:lvl3pPr marL="548786" indent="-171496" algn="l" defTabSz="685983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3pPr>
            <a:lvl4pPr marL="720282" indent="-171496" algn="l" defTabSz="685983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4pPr>
            <a:lvl5pPr marL="891778" indent="-171496" algn="l" defTabSz="685983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5pPr>
            <a:lvl6pPr marL="1063273" indent="-171496" algn="l" defTabSz="685983" rtl="0" eaLnBrk="1" latinLnBrk="0" hangingPunct="1">
              <a:spcBef>
                <a:spcPts val="450"/>
              </a:spcBef>
              <a:buSzPct val="80000"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34769" indent="-171496" algn="l" defTabSz="685983" rtl="0" eaLnBrk="1" latinLnBrk="0" hangingPunct="1">
              <a:spcBef>
                <a:spcPts val="450"/>
              </a:spcBef>
              <a:buSzPct val="8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06265" indent="-171496" algn="l" defTabSz="685983" rtl="0" eaLnBrk="1" latinLnBrk="0" hangingPunct="1">
              <a:spcBef>
                <a:spcPts val="450"/>
              </a:spcBef>
              <a:buSzPct val="8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77761" indent="-171496" algn="l" defTabSz="685983" rtl="0" eaLnBrk="1" latinLnBrk="0" hangingPunct="1">
              <a:spcBef>
                <a:spcPts val="450"/>
              </a:spcBef>
              <a:buSzPct val="8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b="0" dirty="0">
                <a:solidFill>
                  <a:schemeClr val="accent6"/>
                </a:solidFill>
                <a:ea typeface="ヒラギノ角ゴ Pro W3" charset="0"/>
                <a:cs typeface="ヒラギノ角ゴ Pro W3" charset="0"/>
              </a:rPr>
              <a:t>Place a trend line graph below that displays your historical data and your </a:t>
            </a:r>
            <a:r>
              <a:rPr lang="en-US" sz="2000" b="0" u="sng" dirty="0">
                <a:solidFill>
                  <a:schemeClr val="accent6"/>
                </a:solidFill>
                <a:ea typeface="ヒラギノ角ゴ Pro W3" charset="0"/>
                <a:cs typeface="ヒラギノ角ゴ Pro W3" charset="0"/>
              </a:rPr>
              <a:t>baseline forecast </a:t>
            </a:r>
            <a:r>
              <a:rPr lang="en-US" sz="2000" b="0" dirty="0">
                <a:solidFill>
                  <a:schemeClr val="accent6"/>
                </a:solidFill>
                <a:ea typeface="ヒラギノ角ゴ Pro W3" charset="0"/>
                <a:cs typeface="ヒラギノ角ゴ Pro W3" charset="0"/>
              </a:rPr>
              <a:t>for the three years selected in 8.3.</a:t>
            </a:r>
            <a:endParaRPr lang="en-US" sz="2000" b="0" dirty="0">
              <a:ea typeface="ヒラギノ角ゴ Pro W3" charset="0"/>
              <a:cs typeface="ヒラギノ角ゴ Pro W3" charset="0"/>
            </a:endParaRPr>
          </a:p>
          <a:p>
            <a:pPr marL="0" indent="0" fontAlgn="auto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4400" b="0" dirty="0">
              <a:solidFill>
                <a:schemeClr val="hlink"/>
              </a:solidFill>
              <a:ea typeface="ヒラギノ角ゴ Pro W3" charset="0"/>
              <a:cs typeface="ヒラギノ角ゴ Pro W3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86452C5-7E8C-49D8-A99A-4FE2639116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4777402"/>
              </p:ext>
            </p:extLst>
          </p:nvPr>
        </p:nvGraphicFramePr>
        <p:xfrm>
          <a:off x="24823" y="2054574"/>
          <a:ext cx="6927850" cy="3940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528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Competition Points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2833972" y="2307091"/>
            <a:ext cx="774746" cy="267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58" algn="ctr" defTabSz="385763">
              <a:spcBef>
                <a:spcPct val="50000"/>
              </a:spcBef>
              <a:defRPr/>
            </a:pPr>
            <a:r>
              <a:rPr lang="en-US" sz="1139" i="1" dirty="0">
                <a:solidFill>
                  <a:srgbClr val="336699"/>
                </a:solidFill>
                <a:latin typeface="Times New Roman" charset="0"/>
                <a:cs typeface="Times New Roman" charset="0"/>
                <a:sym typeface="Times New Roman" charset="0"/>
              </a:rPr>
              <a:t>Winners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768" y="2564101"/>
            <a:ext cx="1653393" cy="213752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83035" y="4689198"/>
            <a:ext cx="973710" cy="267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85763">
              <a:spcBef>
                <a:spcPct val="50000"/>
              </a:spcBef>
              <a:defRPr/>
            </a:pPr>
            <a:r>
              <a:rPr lang="en-US" sz="1139" i="1" dirty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Losers</a:t>
            </a:r>
            <a:endParaRPr lang="en-US" sz="760" i="1" dirty="0">
              <a:solidFill>
                <a:srgbClr val="336699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33971" y="4951177"/>
            <a:ext cx="973711" cy="2092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385763"/>
            <a:r>
              <a:rPr lang="en-US" sz="760" dirty="0">
                <a:solidFill>
                  <a:prstClr val="black"/>
                </a:solidFill>
                <a:latin typeface="Arial"/>
                <a:ea typeface="MS PGothic"/>
                <a:cs typeface="Arial"/>
              </a:rPr>
              <a:t>As of 11/1/19</a:t>
            </a:r>
            <a:endParaRPr lang="en-US" sz="760" dirty="0">
              <a:solidFill>
                <a:prstClr val="black"/>
              </a:solidFill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C9A063B8-8C0E-DF42-929F-722287703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6745" y="2347043"/>
            <a:ext cx="103939" cy="363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1435" tIns="25718" rIns="51435" bIns="25718" numCol="1" anchor="ctr" anchorCtr="0" compatLnSpc="1">
            <a:prstTxWarp prst="textNoShape">
              <a:avLst/>
            </a:prstTxWarp>
            <a:spAutoFit/>
          </a:bodyPr>
          <a:lstStyle/>
          <a:p>
            <a:pPr defTabSz="514350"/>
            <a:br>
              <a:rPr lang="en-US" altLang="en-US" sz="1013">
                <a:solidFill>
                  <a:prstClr val="black"/>
                </a:solidFill>
              </a:rPr>
            </a:br>
            <a:endParaRPr lang="en-US" altLang="en-US" sz="1013">
              <a:solidFill>
                <a:prstClr val="black"/>
              </a:solidFill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A0DDB9C-DAF8-1B40-BA8E-8820B3DEE8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010505"/>
              </p:ext>
            </p:extLst>
          </p:nvPr>
        </p:nvGraphicFramePr>
        <p:xfrm>
          <a:off x="5610138" y="1752600"/>
          <a:ext cx="1159955" cy="49176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9965">
                  <a:extLst>
                    <a:ext uri="{9D8B030D-6E8A-4147-A177-3AD203B41FA5}">
                      <a16:colId xmlns:a16="http://schemas.microsoft.com/office/drawing/2014/main" val="2044096137"/>
                    </a:ext>
                  </a:extLst>
                </a:gridCol>
                <a:gridCol w="609990">
                  <a:extLst>
                    <a:ext uri="{9D8B030D-6E8A-4147-A177-3AD203B41FA5}">
                      <a16:colId xmlns:a16="http://schemas.microsoft.com/office/drawing/2014/main" val="3340991414"/>
                    </a:ext>
                  </a:extLst>
                </a:gridCol>
              </a:tblGrid>
              <a:tr h="41137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Groups</a:t>
                      </a:r>
                      <a:endParaRPr lang="en-US" sz="1000" dirty="0"/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Points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4075030219"/>
                  </a:ext>
                </a:extLst>
              </a:tr>
              <a:tr h="22531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9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35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464003054"/>
                  </a:ext>
                </a:extLst>
              </a:tr>
              <a:tr h="22531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2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33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3954471528"/>
                  </a:ext>
                </a:extLst>
              </a:tr>
              <a:tr h="22531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8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30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1801381631"/>
                  </a:ext>
                </a:extLst>
              </a:tr>
              <a:tr h="22531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12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29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163504309"/>
                  </a:ext>
                </a:extLst>
              </a:tr>
              <a:tr h="22531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10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28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1812848565"/>
                  </a:ext>
                </a:extLst>
              </a:tr>
              <a:tr h="22531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17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28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3341218933"/>
                  </a:ext>
                </a:extLst>
              </a:tr>
              <a:tr h="225314">
                <a:tc>
                  <a:txBody>
                    <a:bodyPr/>
                    <a:lstStyle/>
                    <a:p>
                      <a:pPr lvl="0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200" b="1" dirty="0"/>
                        <a:t>15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marL="0" lvl="0" indent="0" algn="l" defTabSz="51448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200" b="1" dirty="0"/>
                        <a:t>27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371834892"/>
                  </a:ext>
                </a:extLst>
              </a:tr>
              <a:tr h="225314">
                <a:tc>
                  <a:txBody>
                    <a:bodyPr/>
                    <a:lstStyle/>
                    <a:p>
                      <a:pPr lvl="0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200" b="1" dirty="0"/>
                        <a:t>18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marL="0" lvl="0" indent="0" algn="l" defTabSz="51448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200" b="1" dirty="0"/>
                        <a:t>27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3151424412"/>
                  </a:ext>
                </a:extLst>
              </a:tr>
              <a:tr h="225314">
                <a:tc>
                  <a:txBody>
                    <a:bodyPr/>
                    <a:lstStyle/>
                    <a:p>
                      <a:pPr lvl="0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200" b="1" dirty="0"/>
                        <a:t>1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marL="0" lvl="0" indent="0" algn="l" defTabSz="51448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200" b="1" dirty="0"/>
                        <a:t>26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859518791"/>
                  </a:ext>
                </a:extLst>
              </a:tr>
              <a:tr h="225314">
                <a:tc>
                  <a:txBody>
                    <a:bodyPr/>
                    <a:lstStyle/>
                    <a:p>
                      <a:pPr lvl="0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200" b="1" dirty="0"/>
                        <a:t>5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marL="0" marR="0" lvl="0" indent="0" algn="l" defTabSz="514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26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1744279347"/>
                  </a:ext>
                </a:extLst>
              </a:tr>
              <a:tr h="225314">
                <a:tc>
                  <a:txBody>
                    <a:bodyPr/>
                    <a:lstStyle/>
                    <a:p>
                      <a:pPr lvl="0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200" b="1" dirty="0"/>
                        <a:t>11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marL="0" marR="0" lvl="0" indent="0" algn="l" defTabSz="514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26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1152331028"/>
                  </a:ext>
                </a:extLst>
              </a:tr>
              <a:tr h="22531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7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25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3053680"/>
                  </a:ext>
                </a:extLst>
              </a:tr>
              <a:tr h="22531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16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25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929958956"/>
                  </a:ext>
                </a:extLst>
              </a:tr>
              <a:tr h="22531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3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24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178220990"/>
                  </a:ext>
                </a:extLst>
              </a:tr>
              <a:tr h="22531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13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24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02824558"/>
                  </a:ext>
                </a:extLst>
              </a:tr>
              <a:tr h="22531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19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24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997389663"/>
                  </a:ext>
                </a:extLst>
              </a:tr>
              <a:tr h="22531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6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23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994087628"/>
                  </a:ext>
                </a:extLst>
              </a:tr>
              <a:tr h="22531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14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23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3092204506"/>
                  </a:ext>
                </a:extLst>
              </a:tr>
              <a:tr h="22531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20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23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4285861512"/>
                  </a:ext>
                </a:extLst>
              </a:tr>
              <a:tr h="22531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4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21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1175523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28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pitchFamily="-84" charset="-128"/>
              </a:rPr>
              <a:t>Exercise 8.4 (Justification)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7E1BA8E-0557-BA43-8FAF-321033948424}"/>
              </a:ext>
            </a:extLst>
          </p:cNvPr>
          <p:cNvSpPr txBox="1">
            <a:spLocks noChangeArrowheads="1"/>
          </p:cNvSpPr>
          <p:nvPr/>
        </p:nvSpPr>
        <p:spPr>
          <a:xfrm>
            <a:off x="441960" y="1752600"/>
            <a:ext cx="8506523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05795" indent="-171496" algn="l" defTabSz="685983" rtl="0" eaLnBrk="1" latinLnBrk="0" hangingPunct="1">
              <a:lnSpc>
                <a:spcPct val="90000"/>
              </a:lnSpc>
              <a:spcBef>
                <a:spcPts val="13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77291" indent="-171496" algn="l" defTabSz="685983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2pPr>
            <a:lvl3pPr marL="548786" indent="-171496" algn="l" defTabSz="685983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3pPr>
            <a:lvl4pPr marL="720282" indent="-171496" algn="l" defTabSz="685983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4pPr>
            <a:lvl5pPr marL="891778" indent="-171496" algn="l" defTabSz="685983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5pPr>
            <a:lvl6pPr marL="1063273" indent="-171496" algn="l" defTabSz="685983" rtl="0" eaLnBrk="1" latinLnBrk="0" hangingPunct="1">
              <a:spcBef>
                <a:spcPts val="450"/>
              </a:spcBef>
              <a:buSzPct val="80000"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34769" indent="-171496" algn="l" defTabSz="685983" rtl="0" eaLnBrk="1" latinLnBrk="0" hangingPunct="1">
              <a:spcBef>
                <a:spcPts val="450"/>
              </a:spcBef>
              <a:buSzPct val="8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06265" indent="-171496" algn="l" defTabSz="685983" rtl="0" eaLnBrk="1" latinLnBrk="0" hangingPunct="1">
              <a:spcBef>
                <a:spcPts val="450"/>
              </a:spcBef>
              <a:buSzPct val="8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77761" indent="-171496" algn="l" defTabSz="685983" rtl="0" eaLnBrk="1" latinLnBrk="0" hangingPunct="1">
              <a:spcBef>
                <a:spcPts val="450"/>
              </a:spcBef>
              <a:buSzPct val="8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800" b="0" dirty="0">
                <a:solidFill>
                  <a:schemeClr val="accent6"/>
                </a:solidFill>
                <a:ea typeface="ヒラギノ角ゴ Pro W3" charset="0"/>
                <a:cs typeface="ヒラギノ角ゴ Pro W3" charset="0"/>
              </a:rPr>
              <a:t>Write a clear justification of your forecast by using the ideas discussed in 8.4 of the chapter here:</a:t>
            </a:r>
          </a:p>
          <a:p>
            <a:pPr marL="34299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0" dirty="0">
                <a:ea typeface="ヒラギノ角ゴ Pro W3" charset="0"/>
                <a:cs typeface="ヒラギノ角ゴ Pro W3" charset="0"/>
              </a:rPr>
              <a:t>The forecast follows the same pattern as the historical data that shows an increase in the dropout rate. “Assume the pattern will be similar to the years you are forecasting.”</a:t>
            </a:r>
          </a:p>
          <a:p>
            <a:pPr fontAlgn="auto">
              <a:spcAft>
                <a:spcPts val="0"/>
              </a:spcAft>
              <a:defRPr/>
            </a:pPr>
            <a:endParaRPr lang="en-US" sz="3200" b="0" dirty="0">
              <a:solidFill>
                <a:schemeClr val="hlink"/>
              </a:solidFill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45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41960" y="1752600"/>
            <a:ext cx="8506523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05795" indent="-171496" algn="l" defTabSz="685983" rtl="0" eaLnBrk="1" latinLnBrk="0" hangingPunct="1">
              <a:lnSpc>
                <a:spcPct val="90000"/>
              </a:lnSpc>
              <a:spcBef>
                <a:spcPts val="13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77291" indent="-171496" algn="l" defTabSz="685983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2pPr>
            <a:lvl3pPr marL="548786" indent="-171496" algn="l" defTabSz="685983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3pPr>
            <a:lvl4pPr marL="720282" indent="-171496" algn="l" defTabSz="685983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4pPr>
            <a:lvl5pPr marL="891778" indent="-171496" algn="l" defTabSz="685983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5pPr>
            <a:lvl6pPr marL="1063273" indent="-171496" algn="l" defTabSz="685983" rtl="0" eaLnBrk="1" latinLnBrk="0" hangingPunct="1">
              <a:spcBef>
                <a:spcPts val="450"/>
              </a:spcBef>
              <a:buSzPct val="80000"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34769" indent="-171496" algn="l" defTabSz="685983" rtl="0" eaLnBrk="1" latinLnBrk="0" hangingPunct="1">
              <a:spcBef>
                <a:spcPts val="450"/>
              </a:spcBef>
              <a:buSzPct val="8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06265" indent="-171496" algn="l" defTabSz="685983" rtl="0" eaLnBrk="1" latinLnBrk="0" hangingPunct="1">
              <a:spcBef>
                <a:spcPts val="450"/>
              </a:spcBef>
              <a:buSzPct val="8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77761" indent="-171496" algn="l" defTabSz="685983" rtl="0" eaLnBrk="1" latinLnBrk="0" hangingPunct="1">
              <a:spcBef>
                <a:spcPts val="450"/>
              </a:spcBef>
              <a:buSzPct val="8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800" b="0" dirty="0">
                <a:solidFill>
                  <a:schemeClr val="accent6"/>
                </a:solidFill>
                <a:ea typeface="ヒラギノ角ゴ Pro W3" charset="0"/>
                <a:cs typeface="ヒラギノ角ゴ Pro W3" charset="0"/>
              </a:rPr>
              <a:t>Write a clear justification of your forecast by using the ideas discussed in 8.4 of the chapter here:</a:t>
            </a:r>
          </a:p>
          <a:p>
            <a:pPr marL="34299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0" dirty="0">
                <a:ea typeface="ヒラギノ角ゴ Pro W3" charset="0"/>
                <a:cs typeface="ヒラギノ角ゴ Pro W3" charset="0"/>
              </a:rPr>
              <a:t>The forecast follows the same pattern as the historical data that shows an increase in the dropout rate. “Assume the pattern will be similar to the years you are forecasting” </a:t>
            </a:r>
            <a:r>
              <a:rPr lang="en-US" sz="2800" b="0" dirty="0">
                <a:solidFill>
                  <a:srgbClr val="FF0000"/>
                </a:solidFill>
                <a:ea typeface="ヒラギノ角ゴ Pro W3" charset="0"/>
                <a:cs typeface="ヒラギノ角ゴ Pro W3" charset="0"/>
              </a:rPr>
              <a:t>(Coplin, 2017, p. 97)</a:t>
            </a:r>
            <a:r>
              <a:rPr lang="en-US" sz="2800" b="0" dirty="0">
                <a:ea typeface="ヒラギノ角ゴ Pro W3" charset="0"/>
                <a:cs typeface="ヒラギノ角ゴ Pro W3" charset="0"/>
              </a:rPr>
              <a:t>. </a:t>
            </a:r>
          </a:p>
          <a:p>
            <a:pPr fontAlgn="auto">
              <a:spcAft>
                <a:spcPts val="0"/>
              </a:spcAft>
              <a:defRPr/>
            </a:pPr>
            <a:endParaRPr lang="en-US" sz="3200" b="0" dirty="0">
              <a:solidFill>
                <a:schemeClr val="hlink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pitchFamily="-84" charset="-128"/>
              </a:rPr>
              <a:t>Exercise 8.4 (Justification)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9125" y="44196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1: </a:t>
            </a:r>
            <a:r>
              <a:rPr lang="en-US" sz="2000" b="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Missing internal citation</a:t>
            </a:r>
            <a:endParaRPr lang="en-US" sz="2000" dirty="0">
              <a:solidFill>
                <a:srgbClr val="FF000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10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500" dirty="0">
                <a:ea typeface="ヒラギノ角ゴ Pro W3" pitchFamily="-84" charset="-128"/>
              </a:rPr>
              <a:t>Helpful Hints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2296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600" dirty="0">
              <a:ea typeface="ヒラギノ角ゴ Pro W3" pitchFamily="-84" charset="-128"/>
              <a:cs typeface="ヒラギノ角ゴ Pro W3" pitchFamily="-8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ea typeface="ヒラギノ角ゴ Pro W3" pitchFamily="-84" charset="-128"/>
                <a:cs typeface="ヒラギノ角ゴ Pro W3" pitchFamily="-84" charset="-128"/>
              </a:rPr>
              <a:t>Be sure to justify the rating (1, 2, 3) you give the benefit or cost rather than why the benefit or cost is listed.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ea typeface="ヒラギノ角ゴ Pro W3" pitchFamily="-84" charset="-128"/>
                <a:cs typeface="ヒラギノ角ゴ Pro W3" pitchFamily="-84" charset="-128"/>
              </a:rPr>
              <a:t>Benchmarks can only be set for the years AFTER the policy is implemented.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ea typeface="ヒラギノ角ゴ Pro W3" pitchFamily="-84" charset="-128"/>
                <a:cs typeface="ヒラギノ角ゴ Pro W3" pitchFamily="-84" charset="-128"/>
              </a:rPr>
              <a:t>Label forecasted and estimated data points!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ea typeface="ヒラギノ角ゴ Pro W3" pitchFamily="-84" charset="-128"/>
                <a:cs typeface="ヒラギノ角ゴ Pro W3" pitchFamily="-84" charset="-128"/>
              </a:rPr>
              <a:t>Be realistic with your benchmarks. Just because a policy is implemented does not mean a societal problem will be ameliorated.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ea typeface="ヒラギノ角ゴ Pro W3" pitchFamily="-84" charset="-128"/>
                <a:cs typeface="ヒラギノ角ゴ Pro W3" pitchFamily="-84" charset="-128"/>
              </a:rPr>
              <a:t>Put a title on data charts (Ex. 8.1)</a:t>
            </a:r>
          </a:p>
        </p:txBody>
      </p:sp>
    </p:spTree>
    <p:extLst>
      <p:ext uri="{BB962C8B-B14F-4D97-AF65-F5344CB8AC3E}">
        <p14:creationId xmlns:p14="http://schemas.microsoft.com/office/powerpoint/2010/main" val="2481516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For Next Class</a:t>
            </a:r>
          </a:p>
        </p:txBody>
      </p:sp>
      <p:sp>
        <p:nvSpPr>
          <p:cNvPr id="106499" name="Rectangle 4"/>
          <p:cNvSpPr>
            <a:spLocks noGrp="1" noChangeArrowheads="1"/>
          </p:cNvSpPr>
          <p:nvPr>
            <p:ph idx="1"/>
          </p:nvPr>
        </p:nvSpPr>
        <p:spPr>
          <a:xfrm>
            <a:off x="1184396" y="1600200"/>
            <a:ext cx="7121404" cy="4724400"/>
          </a:xfrm>
        </p:spPr>
        <p:txBody>
          <a:bodyPr>
            <a:normAutofit/>
          </a:bodyPr>
          <a:lstStyle/>
          <a:p>
            <a:r>
              <a:rPr lang="en-US" altLang="en-US" sz="4500" dirty="0"/>
              <a:t>Module 4 due </a:t>
            </a:r>
            <a:r>
              <a:rPr lang="en-US" altLang="en-US" sz="4500" b="1" dirty="0"/>
              <a:t>11/2</a:t>
            </a:r>
          </a:p>
          <a:p>
            <a:r>
              <a:rPr lang="en-US" altLang="en-US" sz="4500" dirty="0"/>
              <a:t>Second Debriefing on Wednesday</a:t>
            </a:r>
          </a:p>
        </p:txBody>
      </p:sp>
    </p:spTree>
    <p:extLst>
      <p:ext uri="{BB962C8B-B14F-4D97-AF65-F5344CB8AC3E}">
        <p14:creationId xmlns:p14="http://schemas.microsoft.com/office/powerpoint/2010/main" val="183964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Class Agenda</a:t>
            </a:r>
          </a:p>
        </p:txBody>
      </p:sp>
      <p:sp>
        <p:nvSpPr>
          <p:cNvPr id="61443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Announcements</a:t>
            </a:r>
          </a:p>
          <a:p>
            <a:pPr eaLnBrk="1" hangingPunct="1"/>
            <a:r>
              <a:rPr lang="en-US" altLang="en-US" dirty="0"/>
              <a:t>Dale Carnegie</a:t>
            </a:r>
          </a:p>
          <a:p>
            <a:pPr eaLnBrk="1" hangingPunct="1"/>
            <a:r>
              <a:rPr lang="en-US" altLang="en-US" dirty="0"/>
              <a:t>Competition Debriefing</a:t>
            </a:r>
          </a:p>
        </p:txBody>
      </p:sp>
    </p:spTree>
    <p:extLst>
      <p:ext uri="{BB962C8B-B14F-4D97-AF65-F5344CB8AC3E}">
        <p14:creationId xmlns:p14="http://schemas.microsoft.com/office/powerpoint/2010/main" val="230061731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Competition Results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>
          <a:xfrm>
            <a:off x="757935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Group </a:t>
            </a:r>
            <a:r>
              <a:rPr lang="en-US" altLang="en-US" sz="4000" dirty="0">
                <a:solidFill>
                  <a:srgbClr val="FF0000"/>
                </a:solidFill>
              </a:rPr>
              <a:t>16 </a:t>
            </a:r>
            <a:r>
              <a:rPr lang="en-US" altLang="en-US" sz="4000" dirty="0"/>
              <a:t>won and got 5 points.</a:t>
            </a:r>
          </a:p>
          <a:p>
            <a:r>
              <a:rPr lang="en-US" altLang="en-US" sz="4000" dirty="0"/>
              <a:t>The following groups received </a:t>
            </a:r>
            <a:r>
              <a:rPr lang="en-US" altLang="en-US" sz="4000" u="sng" dirty="0"/>
              <a:t>no points</a:t>
            </a:r>
            <a:r>
              <a:rPr lang="en-US" altLang="en-US" sz="4000" dirty="0"/>
              <a:t>: </a:t>
            </a:r>
            <a:r>
              <a:rPr lang="en-US" altLang="en-US" sz="4000" dirty="0">
                <a:solidFill>
                  <a:srgbClr val="FF0000"/>
                </a:solidFill>
              </a:rPr>
              <a:t>Group 3, 13, and 17</a:t>
            </a:r>
          </a:p>
          <a:p>
            <a:r>
              <a:rPr lang="en-US" altLang="en-US" sz="4000" dirty="0"/>
              <a:t>All other groups got 3 points.</a:t>
            </a:r>
          </a:p>
        </p:txBody>
      </p:sp>
    </p:spTree>
    <p:extLst>
      <p:ext uri="{BB962C8B-B14F-4D97-AF65-F5344CB8AC3E}">
        <p14:creationId xmlns:p14="http://schemas.microsoft.com/office/powerpoint/2010/main" val="27289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pitchFamily="-84" charset="-128"/>
              </a:rPr>
              <a:t>Module 4 Competition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772400" cy="449580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endParaRPr lang="en-US" altLang="en-US" sz="2800" dirty="0">
              <a:solidFill>
                <a:schemeClr val="hlink"/>
              </a:solidFill>
              <a:latin typeface="Segoe UI Semilight" panose="020B0402040204020203" pitchFamily="34" charset="0"/>
              <a:ea typeface="ヒラギノ角ゴ Pro W3" pitchFamily="-84" charset="-128"/>
              <a:cs typeface="Segoe UI Semilight" panose="020B0402040204020203" pitchFamily="34" charset="0"/>
            </a:endParaRPr>
          </a:p>
          <a:p>
            <a:pPr>
              <a:buNone/>
            </a:pPr>
            <a:r>
              <a:rPr lang="en-US" altLang="en-US" sz="3500" b="1" dirty="0">
                <a:ea typeface="ヒラギノ角ゴ Pro W3" pitchFamily="-84" charset="-128"/>
              </a:rPr>
              <a:t>Problem: </a:t>
            </a:r>
            <a:r>
              <a:rPr lang="en-US" altLang="en-US" sz="3500" dirty="0">
                <a:ea typeface="ヒラギノ角ゴ Pro W3" pitchFamily="-84" charset="-128"/>
              </a:rPr>
              <a:t>The dropout rate at Syracuse University in Syracuse, New York is too high.</a:t>
            </a:r>
          </a:p>
          <a:p>
            <a:pPr>
              <a:buNone/>
            </a:pPr>
            <a:endParaRPr lang="en-US" altLang="en-US" sz="3500" dirty="0">
              <a:ea typeface="ヒラギノ角ゴ Pro W3" pitchFamily="-84" charset="-128"/>
            </a:endParaRPr>
          </a:p>
          <a:p>
            <a:pPr>
              <a:buNone/>
            </a:pPr>
            <a:r>
              <a:rPr lang="en-US" altLang="en-US" sz="3500" b="1" dirty="0">
                <a:ea typeface="ヒラギノ角ゴ Pro W3" pitchFamily="-84" charset="-128"/>
              </a:rPr>
              <a:t>Proposed Policy: </a:t>
            </a:r>
            <a:r>
              <a:rPr lang="en-US" altLang="en-US" sz="3500" dirty="0">
                <a:ea typeface="ヒラギノ角ゴ Pro W3" pitchFamily="-84" charset="-128"/>
              </a:rPr>
              <a:t>Increase all scholarship assistance to sophomores with a GPA above a 3.0 by $2,000. </a:t>
            </a:r>
          </a:p>
        </p:txBody>
      </p:sp>
    </p:spTree>
    <p:extLst>
      <p:ext uri="{BB962C8B-B14F-4D97-AF65-F5344CB8AC3E}">
        <p14:creationId xmlns:p14="http://schemas.microsoft.com/office/powerpoint/2010/main" val="378848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ea typeface="ヒラギノ角ゴ Pro W3" pitchFamily="-84" charset="-128"/>
              </a:rPr>
              <a:t>Competition Data</a:t>
            </a: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2394842743"/>
              </p:ext>
            </p:extLst>
          </p:nvPr>
        </p:nvGraphicFramePr>
        <p:xfrm>
          <a:off x="913451" y="2122170"/>
          <a:ext cx="7163749" cy="2971800"/>
        </p:xfrm>
        <a:graphic>
          <a:graphicData uri="http://schemas.openxmlformats.org/drawingml/2006/table">
            <a:tbl>
              <a:tblPr/>
              <a:tblGrid>
                <a:gridCol w="2319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4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School Year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0C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First Year Drop Out Rate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0C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2016-2017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7.6%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2017-2018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8.3%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2018-2019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9.9%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2019-2020e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9.1%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837726" y="5361940"/>
            <a:ext cx="54864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500" dirty="0">
                <a:solidFill>
                  <a:srgbClr val="000000"/>
                </a:solidFill>
              </a:rPr>
              <a:t>Source: Office of Institutional Research and Assessment</a:t>
            </a: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41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638873" y="2743200"/>
            <a:ext cx="8305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43000" lvl="2" indent="-228600" eaLnBrk="1" hangingPunct="1">
              <a:spcBef>
                <a:spcPct val="20000"/>
              </a:spcBef>
              <a:buFontTx/>
              <a:buBlip>
                <a:blip r:embed="rId3"/>
              </a:buBlip>
              <a:defRPr/>
            </a:pPr>
            <a:endParaRPr lang="en-US" sz="2200" b="0" dirty="0">
              <a:latin typeface="Tahoma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pitchFamily="-84" charset="-128"/>
              </a:rPr>
              <a:t>Exercise 7.1 and 7.2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38873" y="1600200"/>
            <a:ext cx="7987061" cy="4876800"/>
          </a:xfrm>
        </p:spPr>
        <p:txBody>
          <a:bodyPr>
            <a:normAutofit fontScale="92500"/>
          </a:bodyPr>
          <a:lstStyle/>
          <a:p>
            <a:pPr marL="457200" indent="-457200">
              <a:spcBef>
                <a:spcPct val="20000"/>
              </a:spcBef>
              <a:defRPr/>
            </a:pPr>
            <a:r>
              <a:rPr lang="en-US" altLang="en-US" sz="2800" dirty="0">
                <a:solidFill>
                  <a:schemeClr val="accent6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State your societal problem here (make sure to specify geographic location): </a:t>
            </a:r>
            <a:r>
              <a:rPr lang="en-US" altLang="en-US" sz="28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Drop out rates </a:t>
            </a:r>
          </a:p>
          <a:p>
            <a:pPr marL="457200" indent="-457200">
              <a:spcBef>
                <a:spcPct val="20000"/>
              </a:spcBef>
              <a:defRPr/>
            </a:pPr>
            <a:endParaRPr lang="en-US" altLang="en-US" sz="28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457200" indent="-457200">
              <a:spcBef>
                <a:spcPct val="20000"/>
              </a:spcBef>
              <a:defRPr/>
            </a:pPr>
            <a:endParaRPr lang="en-US" altLang="en-US" sz="11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457200" indent="-457200">
              <a:spcBef>
                <a:spcPct val="20000"/>
              </a:spcBef>
              <a:defRPr/>
            </a:pPr>
            <a:r>
              <a:rPr lang="en-US" altLang="en-US" sz="2800" dirty="0">
                <a:solidFill>
                  <a:schemeClr val="accent6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Restate the proposed policy here to deal with this societal problem and who enacts it here: </a:t>
            </a:r>
            <a:r>
              <a:rPr lang="en-US" altLang="en-US" sz="28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Increase all scholarship assistance to sophomores with above a 3.0 GPA by $2,000. This will be enacted by the Syracuse University Board of Trustees. </a:t>
            </a:r>
          </a:p>
          <a:p>
            <a:pPr marL="457200" indent="-457200">
              <a:spcBef>
                <a:spcPct val="20000"/>
              </a:spcBef>
              <a:defRPr/>
            </a:pPr>
            <a:endParaRPr lang="en-US" altLang="en-US" sz="28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457200" indent="-457200">
              <a:spcBef>
                <a:spcPct val="20000"/>
              </a:spcBef>
              <a:defRPr/>
            </a:pPr>
            <a:r>
              <a:rPr lang="en-US" altLang="en-US" sz="2800" dirty="0">
                <a:solidFill>
                  <a:schemeClr val="accent6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Identify the primary unit responsible for implementing this policy: </a:t>
            </a:r>
            <a:r>
              <a:rPr lang="en-US" altLang="en-US" sz="28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Syracuse University Department of Public Safety 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800" dirty="0">
              <a:solidFill>
                <a:srgbClr val="0000FF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endParaRPr lang="en-US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9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638873" y="1600200"/>
            <a:ext cx="7987061" cy="48768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spcBef>
                <a:spcPct val="20000"/>
              </a:spcBef>
              <a:defRPr/>
            </a:pPr>
            <a:r>
              <a:rPr lang="en-US" altLang="en-US" sz="2800" dirty="0">
                <a:solidFill>
                  <a:schemeClr val="accent6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State your societal problem here (make sure to specify geographic location): </a:t>
            </a:r>
            <a:r>
              <a:rPr lang="en-US" altLang="en-US" sz="28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Drop out rates </a:t>
            </a:r>
          </a:p>
          <a:p>
            <a:pPr marL="457200" indent="-457200">
              <a:spcBef>
                <a:spcPct val="20000"/>
              </a:spcBef>
              <a:defRPr/>
            </a:pPr>
            <a:endParaRPr lang="en-US" altLang="en-US" sz="28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457200" indent="-457200">
              <a:spcBef>
                <a:spcPct val="20000"/>
              </a:spcBef>
              <a:defRPr/>
            </a:pPr>
            <a:endParaRPr lang="en-US" altLang="en-US" sz="10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457200" indent="-457200">
              <a:spcBef>
                <a:spcPct val="20000"/>
              </a:spcBef>
              <a:defRPr/>
            </a:pPr>
            <a:endParaRPr lang="en-US" altLang="en-US" sz="2800" dirty="0">
              <a:solidFill>
                <a:schemeClr val="accent6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457200" indent="-457200">
              <a:spcBef>
                <a:spcPct val="20000"/>
              </a:spcBef>
              <a:defRPr/>
            </a:pPr>
            <a:endParaRPr lang="en-US" altLang="en-US" sz="1900" dirty="0">
              <a:solidFill>
                <a:schemeClr val="accent6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457200" indent="-457200">
              <a:spcBef>
                <a:spcPct val="20000"/>
              </a:spcBef>
              <a:defRPr/>
            </a:pPr>
            <a:r>
              <a:rPr lang="en-US" altLang="en-US" sz="2800" dirty="0">
                <a:solidFill>
                  <a:schemeClr val="accent6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Restate the proposed policy here to deal with this societal problem and who enacts it here: </a:t>
            </a:r>
            <a:r>
              <a:rPr lang="en-US" altLang="en-US" sz="28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Increase all scholarship assistance to sophomores with above a 3.0 GPA by $2,000. This will be enacted by the Syracuse University Board of Trustees. </a:t>
            </a:r>
          </a:p>
          <a:p>
            <a:pPr marL="457200" indent="-457200">
              <a:spcBef>
                <a:spcPct val="20000"/>
              </a:spcBef>
              <a:defRPr/>
            </a:pPr>
            <a:endParaRPr lang="en-US" altLang="en-US" sz="24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457200" indent="-457200">
              <a:spcBef>
                <a:spcPct val="20000"/>
              </a:spcBef>
              <a:defRPr/>
            </a:pPr>
            <a:r>
              <a:rPr lang="en-US" altLang="en-US" sz="2800" dirty="0">
                <a:solidFill>
                  <a:schemeClr val="accent6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Identify the primary unit responsible for implementing this policy: </a:t>
            </a:r>
            <a:r>
              <a:rPr lang="en-US" altLang="en-US" sz="28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Syracuse University Department of Public Safety 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800" dirty="0">
              <a:solidFill>
                <a:srgbClr val="0000FF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endParaRPr lang="en-US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pitchFamily="-84" charset="-128"/>
              </a:rPr>
              <a:t>Exercise 7.1 and 7.2 </a:t>
            </a:r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1143000" y="2146495"/>
            <a:ext cx="69342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en-US" altLang="en-US" sz="17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1: </a:t>
            </a:r>
            <a:r>
              <a:rPr lang="en-US" altLang="en-US" sz="1700" b="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Not stated as a societal problem. No too much/too little.</a:t>
            </a:r>
          </a:p>
          <a:p>
            <a:r>
              <a:rPr lang="en-US" altLang="en-US" sz="17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2: </a:t>
            </a:r>
            <a:r>
              <a:rPr lang="en-US" altLang="en-US" sz="1700" b="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No geographic location.</a:t>
            </a:r>
          </a:p>
          <a:p>
            <a:r>
              <a:rPr lang="en-US" altLang="en-US" sz="17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Correct: </a:t>
            </a:r>
            <a:r>
              <a:rPr lang="en-US" altLang="en-US" sz="1700" b="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The first-year drop out rate at Syracuse University in Syracuse, NY is too high.</a:t>
            </a:r>
            <a:endParaRPr lang="en-US" altLang="en-US" sz="1700" dirty="0">
              <a:solidFill>
                <a:srgbClr val="FF000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1143000" y="4724400"/>
            <a:ext cx="43434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en-US" altLang="en-US" sz="17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Bullet 2: </a:t>
            </a:r>
            <a:r>
              <a:rPr lang="en-US" altLang="en-US" sz="1700" b="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Correct</a:t>
            </a:r>
            <a:endParaRPr lang="en-US" altLang="en-US" sz="1700" dirty="0">
              <a:solidFill>
                <a:srgbClr val="FF000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23557" name="TextBox 5"/>
          <p:cNvSpPr txBox="1">
            <a:spLocks noChangeArrowheads="1"/>
          </p:cNvSpPr>
          <p:nvPr/>
        </p:nvSpPr>
        <p:spPr bwMode="auto">
          <a:xfrm>
            <a:off x="1066800" y="5943600"/>
            <a:ext cx="7239000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r>
              <a:rPr lang="en-US" altLang="en-US" sz="17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3:</a:t>
            </a:r>
            <a:r>
              <a:rPr lang="en-US" altLang="en-US" sz="1700" b="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Wrong primary unit. DPS does not play a role in implementing financial policy</a:t>
            </a:r>
          </a:p>
          <a:p>
            <a:r>
              <a:rPr lang="en-US" altLang="en-US" sz="17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Correct: </a:t>
            </a:r>
            <a:r>
              <a:rPr lang="en-US" altLang="en-US" sz="1700" b="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Office of Financial Aid</a:t>
            </a:r>
            <a:endParaRPr lang="en-US" altLang="en-US" sz="1700" dirty="0">
              <a:solidFill>
                <a:srgbClr val="FF000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6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718" y="152400"/>
            <a:ext cx="7772400" cy="1143000"/>
          </a:xfrm>
        </p:spPr>
        <p:txBody>
          <a:bodyPr/>
          <a:lstStyle/>
          <a:p>
            <a:r>
              <a:rPr lang="en-US" altLang="en-US" dirty="0">
                <a:ea typeface="ヒラギノ角ゴ Pro W3" pitchFamily="-84" charset="-128"/>
              </a:rPr>
              <a:t>Exercise 7.1 and 7.2</a:t>
            </a:r>
          </a:p>
        </p:txBody>
      </p:sp>
      <p:sp>
        <p:nvSpPr>
          <p:cNvPr id="2" name="Rectangle 1"/>
          <p:cNvSpPr/>
          <p:nvPr/>
        </p:nvSpPr>
        <p:spPr>
          <a:xfrm>
            <a:off x="-228600" y="1371600"/>
            <a:ext cx="9220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/>
              <a:buChar char="•"/>
              <a:defRPr/>
            </a:pPr>
            <a:r>
              <a:rPr lang="en-US" sz="2000" b="0" dirty="0">
                <a:solidFill>
                  <a:schemeClr val="accent6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List the most significant benefit and cost of the proposed policy and assign a rating of significance of 1, 2, or 3 to each item. Justify each rating you have assigned in no more than two sentences. </a:t>
            </a:r>
          </a:p>
          <a:p>
            <a:pPr marL="1257300" lvl="2" indent="-342900">
              <a:buFont typeface="Arial"/>
              <a:buChar char="•"/>
              <a:defRPr/>
            </a:pPr>
            <a:r>
              <a:rPr lang="en-US" sz="2000" b="0" dirty="0">
                <a:solidFill>
                  <a:schemeClr val="accent6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List and explain the most significant benefit here: </a:t>
            </a:r>
            <a:r>
              <a:rPr lang="en-US" sz="2000" b="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Students can spend their money at DJ’s</a:t>
            </a:r>
          </a:p>
          <a:p>
            <a:pPr marL="1257300" lvl="2" indent="-342900">
              <a:buFont typeface="Arial"/>
              <a:buChar char="•"/>
              <a:defRPr/>
            </a:pPr>
            <a:r>
              <a:rPr lang="en-US" sz="2000" b="0" dirty="0">
                <a:solidFill>
                  <a:schemeClr val="accent6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Rating (1-3): </a:t>
            </a:r>
            <a:r>
              <a:rPr lang="en-US" sz="2000" b="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3</a:t>
            </a:r>
          </a:p>
          <a:p>
            <a:pPr marL="1257300" lvl="2" indent="-342900">
              <a:buFont typeface="Arial"/>
              <a:buChar char="•"/>
              <a:defRPr/>
            </a:pPr>
            <a:r>
              <a:rPr lang="en-US" sz="2000" b="0" dirty="0">
                <a:solidFill>
                  <a:schemeClr val="accent6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Justification for rating: </a:t>
            </a:r>
            <a:r>
              <a:rPr lang="en-US" sz="2000" b="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SU is the number one party school, so they want to keep their ranking.</a:t>
            </a:r>
          </a:p>
          <a:p>
            <a:pPr lvl="2">
              <a:defRPr/>
            </a:pPr>
            <a:endParaRPr lang="en-US" sz="2000" b="0" dirty="0">
              <a:solidFill>
                <a:schemeClr val="accent6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lvl="2">
              <a:defRPr/>
            </a:pPr>
            <a:endParaRPr lang="en-US" sz="2000" b="0" dirty="0">
              <a:solidFill>
                <a:schemeClr val="accent6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1257300" lvl="2" indent="-342900">
              <a:buFont typeface="Arial"/>
              <a:buChar char="•"/>
              <a:defRPr/>
            </a:pPr>
            <a:r>
              <a:rPr lang="en-US" sz="2000" b="0" dirty="0">
                <a:solidFill>
                  <a:schemeClr val="accent6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List and explain the most significant cost here: </a:t>
            </a:r>
            <a:r>
              <a:rPr lang="en-US" sz="2000" b="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SU spends more money on financial aid </a:t>
            </a:r>
          </a:p>
          <a:p>
            <a:pPr marL="1257300" lvl="2" indent="-342900">
              <a:buFont typeface="Arial"/>
              <a:buChar char="•"/>
              <a:defRPr/>
            </a:pPr>
            <a:r>
              <a:rPr lang="en-US" sz="2000" b="0" dirty="0">
                <a:solidFill>
                  <a:schemeClr val="accent6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Rating (1-3): </a:t>
            </a:r>
            <a:r>
              <a:rPr lang="en-US" sz="2000" b="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1</a:t>
            </a:r>
          </a:p>
          <a:p>
            <a:pPr marL="1257300" lvl="2" indent="-342900">
              <a:buFont typeface="Arial"/>
              <a:buChar char="•"/>
              <a:defRPr/>
            </a:pPr>
            <a:r>
              <a:rPr lang="en-US" sz="2000" b="0" dirty="0">
                <a:solidFill>
                  <a:schemeClr val="accent6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Justification for rating: </a:t>
            </a:r>
            <a:r>
              <a:rPr lang="en-US" sz="2000" b="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This will not cost a lot.</a:t>
            </a:r>
          </a:p>
        </p:txBody>
      </p:sp>
    </p:spTree>
    <p:extLst>
      <p:ext uri="{BB962C8B-B14F-4D97-AF65-F5344CB8AC3E}">
        <p14:creationId xmlns:p14="http://schemas.microsoft.com/office/powerpoint/2010/main" val="849687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 World 16x9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Mod 1" id="{E8B047D8-5DA2-4268-A35E-AF6CAB801908}" vid="{B79BA4AB-9EEB-4CF6-8611-4A938406BEE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80758EB9B75A459F9F5E4025C4C44D" ma:contentTypeVersion="6" ma:contentTypeDescription="Create a new document." ma:contentTypeScope="" ma:versionID="f3d4f837e4e0e2e887b51db74f7e0d88">
  <xsd:schema xmlns:xsd="http://www.w3.org/2001/XMLSchema" xmlns:xs="http://www.w3.org/2001/XMLSchema" xmlns:p="http://schemas.microsoft.com/office/2006/metadata/properties" xmlns:ns2="378dde1d-f95b-480e-a2f8-2594b11a5a69" xmlns:ns3="3435fdc1-bd18-4e81-ad4b-8ae74479101b" targetNamespace="http://schemas.microsoft.com/office/2006/metadata/properties" ma:root="true" ma:fieldsID="0f835025cb364d4683b4f688fb499511" ns2:_="" ns3:_="">
    <xsd:import namespace="378dde1d-f95b-480e-a2f8-2594b11a5a69"/>
    <xsd:import namespace="3435fdc1-bd18-4e81-ad4b-8ae7447910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8dde1d-f95b-480e-a2f8-2594b11a5a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fdc1-bd18-4e81-ad4b-8ae74479101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8D1B34-6707-4D35-8ADE-2F09D642579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D76DAF1-2982-44C6-8F84-B6904A59F7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C27324-5198-422D-AB37-A7ABB7B7CD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8dde1d-f95b-480e-a2f8-2594b11a5a69"/>
    <ds:schemaRef ds:uri="3435fdc1-bd18-4e81-ad4b-8ae7447910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38874</TotalTime>
  <Words>2568</Words>
  <Application>Microsoft Office PowerPoint</Application>
  <PresentationFormat>On-screen Show (4:3)</PresentationFormat>
  <Paragraphs>407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Courier New</vt:lpstr>
      <vt:lpstr>Segoe UI Historic</vt:lpstr>
      <vt:lpstr>Segoe UI Light</vt:lpstr>
      <vt:lpstr>Segoe UI Semilight</vt:lpstr>
      <vt:lpstr>Tahoma</vt:lpstr>
      <vt:lpstr>Times New Roman</vt:lpstr>
      <vt:lpstr>Continental World 16x9</vt:lpstr>
      <vt:lpstr>PowerPoint Presentation</vt:lpstr>
      <vt:lpstr>Competition Points</vt:lpstr>
      <vt:lpstr>Class Agenda</vt:lpstr>
      <vt:lpstr>Competition Results</vt:lpstr>
      <vt:lpstr>Module 4 Competition</vt:lpstr>
      <vt:lpstr>Competition Data</vt:lpstr>
      <vt:lpstr>Exercise 7.1 and 7.2 </vt:lpstr>
      <vt:lpstr>Exercise 7.1 and 7.2 </vt:lpstr>
      <vt:lpstr>Exercise 7.1 and 7.2</vt:lpstr>
      <vt:lpstr>Exercise 7.1 and 7.2</vt:lpstr>
      <vt:lpstr> Exercise 8.1B</vt:lpstr>
      <vt:lpstr> Exercise 8.1B</vt:lpstr>
      <vt:lpstr> Exercise 8.1B (Cont.) </vt:lpstr>
      <vt:lpstr>Exercise 8.2A</vt:lpstr>
      <vt:lpstr>Exercise 8.2A</vt:lpstr>
      <vt:lpstr>Exercise 8.3</vt:lpstr>
      <vt:lpstr>Exercise 8.3</vt:lpstr>
      <vt:lpstr>Exercise 8.4 (Graph) </vt:lpstr>
      <vt:lpstr>Exercise 8.4 (Graph) </vt:lpstr>
      <vt:lpstr>Exercise 8.4 (Justification)</vt:lpstr>
      <vt:lpstr>Exercise 8.4 (Justification)</vt:lpstr>
      <vt:lpstr>Helpful Hints</vt:lpstr>
      <vt:lpstr>For 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PAF 101 - Lecture Four</dc:title>
  <dc:subject>Lecture One</dc:subject>
  <dc:creator>Frank Shultz</dc:creator>
  <dc:description>Module One</dc:description>
  <cp:lastModifiedBy>Chris Bezdedeanu</cp:lastModifiedBy>
  <cp:revision>523</cp:revision>
  <cp:lastPrinted>2019-11-01T16:27:18Z</cp:lastPrinted>
  <dcterms:created xsi:type="dcterms:W3CDTF">2000-01-11T00:07:57Z</dcterms:created>
  <dcterms:modified xsi:type="dcterms:W3CDTF">2020-06-27T02:02:49Z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0x0101002780758EB9B75A459F9F5E4025C4C44D</vt:lpwstr>
  </property>
</Properties>
</file>