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157" r:id="rId4"/>
    <p:sldMasterId id="2147488169" r:id="rId5"/>
    <p:sldMasterId id="2147488181" r:id="rId6"/>
  </p:sldMasterIdLst>
  <p:notesMasterIdLst>
    <p:notesMasterId r:id="rId30"/>
  </p:notesMasterIdLst>
  <p:handoutMasterIdLst>
    <p:handoutMasterId r:id="rId31"/>
  </p:handoutMasterIdLst>
  <p:sldIdLst>
    <p:sldId id="298" r:id="rId7"/>
    <p:sldId id="288" r:id="rId8"/>
    <p:sldId id="482" r:id="rId9"/>
    <p:sldId id="491" r:id="rId10"/>
    <p:sldId id="498" r:id="rId11"/>
    <p:sldId id="458" r:id="rId12"/>
    <p:sldId id="488" r:id="rId13"/>
    <p:sldId id="492" r:id="rId14"/>
    <p:sldId id="335" r:id="rId15"/>
    <p:sldId id="337" r:id="rId16"/>
    <p:sldId id="430" r:id="rId17"/>
    <p:sldId id="338" r:id="rId18"/>
    <p:sldId id="497" r:id="rId19"/>
    <p:sldId id="411" r:id="rId20"/>
    <p:sldId id="342" r:id="rId21"/>
    <p:sldId id="340" r:id="rId22"/>
    <p:sldId id="459" r:id="rId23"/>
    <p:sldId id="343" r:id="rId24"/>
    <p:sldId id="467" r:id="rId25"/>
    <p:sldId id="493" r:id="rId26"/>
    <p:sldId id="494" r:id="rId27"/>
    <p:sldId id="259" r:id="rId28"/>
    <p:sldId id="257" r:id="rId29"/>
  </p:sldIdLst>
  <p:sldSz cx="9144000" cy="6858000" type="screen4x3"/>
  <p:notesSz cx="6950075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9F6F7"/>
    <a:srgbClr val="FFCCFF"/>
    <a:srgbClr val="FFFF66"/>
    <a:srgbClr val="CC0000"/>
    <a:srgbClr val="766CFA"/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6" autoAdjust="0"/>
    <p:restoredTop sz="84362"/>
  </p:normalViewPr>
  <p:slideViewPr>
    <p:cSldViewPr>
      <p:cViewPr varScale="1">
        <p:scale>
          <a:sx n="95" d="100"/>
          <a:sy n="95" d="100"/>
        </p:scale>
        <p:origin x="20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72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Bezdedeanu" userId="5589b2a7-81a3-47a0-9d61-1aa872f43760" providerId="ADAL" clId="{793B6D75-3A7E-4C8F-B9E0-F2422A38B868}"/>
    <pc:docChg chg="custSel addSld modSld">
      <pc:chgData name="Christopher Bezdedeanu" userId="5589b2a7-81a3-47a0-9d61-1aa872f43760" providerId="ADAL" clId="{793B6D75-3A7E-4C8F-B9E0-F2422A38B868}" dt="2020-06-26T19:56:11.247" v="621" actId="20577"/>
      <pc:docMkLst>
        <pc:docMk/>
      </pc:docMkLst>
      <pc:sldChg chg="modSp">
        <pc:chgData name="Christopher Bezdedeanu" userId="5589b2a7-81a3-47a0-9d61-1aa872f43760" providerId="ADAL" clId="{793B6D75-3A7E-4C8F-B9E0-F2422A38B868}" dt="2020-06-17T15:11:08.267" v="204" actId="27636"/>
        <pc:sldMkLst>
          <pc:docMk/>
          <pc:sldMk cId="0" sldId="338"/>
        </pc:sldMkLst>
        <pc:spChg chg="mod">
          <ac:chgData name="Christopher Bezdedeanu" userId="5589b2a7-81a3-47a0-9d61-1aa872f43760" providerId="ADAL" clId="{793B6D75-3A7E-4C8F-B9E0-F2422A38B868}" dt="2020-06-17T15:11:04.384" v="202" actId="20577"/>
          <ac:spMkLst>
            <pc:docMk/>
            <pc:sldMk cId="0" sldId="338"/>
            <ac:spMk id="67586" creationId="{00000000-0000-0000-0000-000000000000}"/>
          </ac:spMkLst>
        </pc:spChg>
        <pc:spChg chg="mod">
          <ac:chgData name="Christopher Bezdedeanu" userId="5589b2a7-81a3-47a0-9d61-1aa872f43760" providerId="ADAL" clId="{793B6D75-3A7E-4C8F-B9E0-F2422A38B868}" dt="2020-06-17T15:11:08.267" v="204" actId="27636"/>
          <ac:spMkLst>
            <pc:docMk/>
            <pc:sldMk cId="0" sldId="338"/>
            <ac:spMk id="67587" creationId="{00000000-0000-0000-0000-000000000000}"/>
          </ac:spMkLst>
        </pc:spChg>
      </pc:sldChg>
      <pc:sldChg chg="modSp mod">
        <pc:chgData name="Christopher Bezdedeanu" userId="5589b2a7-81a3-47a0-9d61-1aa872f43760" providerId="ADAL" clId="{793B6D75-3A7E-4C8F-B9E0-F2422A38B868}" dt="2020-06-26T19:56:11.247" v="621" actId="20577"/>
        <pc:sldMkLst>
          <pc:docMk/>
          <pc:sldMk cId="2598758277" sldId="494"/>
        </pc:sldMkLst>
        <pc:spChg chg="mod">
          <ac:chgData name="Christopher Bezdedeanu" userId="5589b2a7-81a3-47a0-9d61-1aa872f43760" providerId="ADAL" clId="{793B6D75-3A7E-4C8F-B9E0-F2422A38B868}" dt="2020-06-25T00:50:34.973" v="291" actId="207"/>
          <ac:spMkLst>
            <pc:docMk/>
            <pc:sldMk cId="2598758277" sldId="494"/>
            <ac:spMk id="30721" creationId="{00000000-0000-0000-0000-000000000000}"/>
          </ac:spMkLst>
        </pc:spChg>
        <pc:spChg chg="mod">
          <ac:chgData name="Christopher Bezdedeanu" userId="5589b2a7-81a3-47a0-9d61-1aa872f43760" providerId="ADAL" clId="{793B6D75-3A7E-4C8F-B9E0-F2422A38B868}" dt="2020-06-26T19:56:11.247" v="621" actId="20577"/>
          <ac:spMkLst>
            <pc:docMk/>
            <pc:sldMk cId="2598758277" sldId="494"/>
            <ac:spMk id="30722" creationId="{00000000-0000-0000-0000-000000000000}"/>
          </ac:spMkLst>
        </pc:spChg>
      </pc:sldChg>
      <pc:sldChg chg="modSp add">
        <pc:chgData name="Christopher Bezdedeanu" userId="5589b2a7-81a3-47a0-9d61-1aa872f43760" providerId="ADAL" clId="{793B6D75-3A7E-4C8F-B9E0-F2422A38B868}" dt="2020-06-17T15:11:17.396" v="228" actId="20577"/>
        <pc:sldMkLst>
          <pc:docMk/>
          <pc:sldMk cId="2513649132" sldId="497"/>
        </pc:sldMkLst>
        <pc:spChg chg="mod">
          <ac:chgData name="Christopher Bezdedeanu" userId="5589b2a7-81a3-47a0-9d61-1aa872f43760" providerId="ADAL" clId="{793B6D75-3A7E-4C8F-B9E0-F2422A38B868}" dt="2020-06-17T15:11:17.396" v="228" actId="20577"/>
          <ac:spMkLst>
            <pc:docMk/>
            <pc:sldMk cId="2513649132" sldId="497"/>
            <ac:spMk id="2" creationId="{4A47D7B2-A7DA-4C07-8D36-02D312832DF9}"/>
          </ac:spMkLst>
        </pc:spChg>
        <pc:spChg chg="mod">
          <ac:chgData name="Christopher Bezdedeanu" userId="5589b2a7-81a3-47a0-9d61-1aa872f43760" providerId="ADAL" clId="{793B6D75-3A7E-4C8F-B9E0-F2422A38B868}" dt="2020-06-17T15:11:12.145" v="206"/>
          <ac:spMkLst>
            <pc:docMk/>
            <pc:sldMk cId="2513649132" sldId="497"/>
            <ac:spMk id="3" creationId="{8087AD4B-F408-465E-AFD4-DB3B58F57406}"/>
          </ac:spMkLst>
        </pc:spChg>
      </pc:sldChg>
    </pc:docChg>
  </pc:docChgLst>
  <pc:docChgLst>
    <pc:chgData name="Christopher Bezdedeanu" userId="5589b2a7-81a3-47a0-9d61-1aa872f43760" providerId="ADAL" clId="{E9D3EC45-80E3-4B1C-8D53-973D9E114175}"/>
    <pc:docChg chg="delSld">
      <pc:chgData name="Christopher Bezdedeanu" userId="5589b2a7-81a3-47a0-9d61-1aa872f43760" providerId="ADAL" clId="{E9D3EC45-80E3-4B1C-8D53-973D9E114175}" dt="2020-08-10T18:19:29.716" v="1" actId="47"/>
      <pc:docMkLst>
        <pc:docMk/>
      </pc:docMkLst>
      <pc:sldChg chg="del">
        <pc:chgData name="Christopher Bezdedeanu" userId="5589b2a7-81a3-47a0-9d61-1aa872f43760" providerId="ADAL" clId="{E9D3EC45-80E3-4B1C-8D53-973D9E114175}" dt="2020-08-10T18:19:27.945" v="0" actId="47"/>
        <pc:sldMkLst>
          <pc:docMk/>
          <pc:sldMk cId="3565710191" sldId="483"/>
        </pc:sldMkLst>
      </pc:sldChg>
      <pc:sldChg chg="del">
        <pc:chgData name="Christopher Bezdedeanu" userId="5589b2a7-81a3-47a0-9d61-1aa872f43760" providerId="ADAL" clId="{E9D3EC45-80E3-4B1C-8D53-973D9E114175}" dt="2020-08-10T18:19:29.716" v="1" actId="47"/>
        <pc:sldMkLst>
          <pc:docMk/>
          <pc:sldMk cId="1485815872" sldId="484"/>
        </pc:sldMkLst>
      </pc:sldChg>
    </pc:docChg>
  </pc:docChgLst>
  <pc:docChgLst>
    <pc:chgData name="Christopher Bezdedeanu" userId="5589b2a7-81a3-47a0-9d61-1aa872f43760" providerId="ADAL" clId="{817DD7E7-FA1F-430C-968F-BF9F8D8A5D81}"/>
    <pc:docChg chg="undo custSel addSld delSld modSld sldOrd">
      <pc:chgData name="Christopher Bezdedeanu" userId="5589b2a7-81a3-47a0-9d61-1aa872f43760" providerId="ADAL" clId="{817DD7E7-FA1F-430C-968F-BF9F8D8A5D81}" dt="2020-06-01T15:05:55.196" v="433" actId="113"/>
      <pc:docMkLst>
        <pc:docMk/>
      </pc:docMkLst>
      <pc:sldChg chg="modSp">
        <pc:chgData name="Christopher Bezdedeanu" userId="5589b2a7-81a3-47a0-9d61-1aa872f43760" providerId="ADAL" clId="{817DD7E7-FA1F-430C-968F-BF9F8D8A5D81}" dt="2020-06-01T15:05:10.152" v="430" actId="20577"/>
        <pc:sldMkLst>
          <pc:docMk/>
          <pc:sldMk cId="0" sldId="288"/>
        </pc:sldMkLst>
        <pc:spChg chg="mod">
          <ac:chgData name="Christopher Bezdedeanu" userId="5589b2a7-81a3-47a0-9d61-1aa872f43760" providerId="ADAL" clId="{817DD7E7-FA1F-430C-968F-BF9F8D8A5D81}" dt="2020-06-01T15:05:10.152" v="430" actId="20577"/>
          <ac:spMkLst>
            <pc:docMk/>
            <pc:sldMk cId="0" sldId="288"/>
            <ac:spMk id="47107" creationId="{00000000-0000-0000-0000-000000000000}"/>
          </ac:spMkLst>
        </pc:spChg>
      </pc:sldChg>
      <pc:sldChg chg="addSp delSp modSp">
        <pc:chgData name="Christopher Bezdedeanu" userId="5589b2a7-81a3-47a0-9d61-1aa872f43760" providerId="ADAL" clId="{817DD7E7-FA1F-430C-968F-BF9F8D8A5D81}" dt="2020-06-01T14:57:29.672" v="163" actId="1076"/>
        <pc:sldMkLst>
          <pc:docMk/>
          <pc:sldMk cId="0" sldId="411"/>
        </pc:sldMkLst>
        <pc:spChg chg="add mod">
          <ac:chgData name="Christopher Bezdedeanu" userId="5589b2a7-81a3-47a0-9d61-1aa872f43760" providerId="ADAL" clId="{817DD7E7-FA1F-430C-968F-BF9F8D8A5D81}" dt="2020-06-01T14:57:29.672" v="163" actId="1076"/>
          <ac:spMkLst>
            <pc:docMk/>
            <pc:sldMk cId="0" sldId="411"/>
            <ac:spMk id="4" creationId="{6D1CA520-C0B3-496D-A24E-D66B98EC37D7}"/>
          </ac:spMkLst>
        </pc:spChg>
        <pc:spChg chg="add del mod">
          <ac:chgData name="Christopher Bezdedeanu" userId="5589b2a7-81a3-47a0-9d61-1aa872f43760" providerId="ADAL" clId="{817DD7E7-FA1F-430C-968F-BF9F8D8A5D81}" dt="2020-06-01T14:56:18.863" v="142"/>
          <ac:spMkLst>
            <pc:docMk/>
            <pc:sldMk cId="0" sldId="411"/>
            <ac:spMk id="7" creationId="{D66C9868-6FDE-4462-A732-04D00244805D}"/>
          </ac:spMkLst>
        </pc:spChg>
        <pc:spChg chg="mod">
          <ac:chgData name="Christopher Bezdedeanu" userId="5589b2a7-81a3-47a0-9d61-1aa872f43760" providerId="ADAL" clId="{817DD7E7-FA1F-430C-968F-BF9F8D8A5D81}" dt="2020-06-01T14:55:01.436" v="120" actId="20577"/>
          <ac:spMkLst>
            <pc:docMk/>
            <pc:sldMk cId="0" sldId="411"/>
            <ac:spMk id="70658" creationId="{00000000-0000-0000-0000-000000000000}"/>
          </ac:spMkLst>
        </pc:spChg>
        <pc:spChg chg="mod">
          <ac:chgData name="Christopher Bezdedeanu" userId="5589b2a7-81a3-47a0-9d61-1aa872f43760" providerId="ADAL" clId="{817DD7E7-FA1F-430C-968F-BF9F8D8A5D81}" dt="2020-06-01T14:56:37.563" v="148" actId="1076"/>
          <ac:spMkLst>
            <pc:docMk/>
            <pc:sldMk cId="0" sldId="411"/>
            <ac:spMk id="70665" creationId="{00000000-0000-0000-0000-000000000000}"/>
          </ac:spMkLst>
        </pc:spChg>
        <pc:spChg chg="mod">
          <ac:chgData name="Christopher Bezdedeanu" userId="5589b2a7-81a3-47a0-9d61-1aa872f43760" providerId="ADAL" clId="{817DD7E7-FA1F-430C-968F-BF9F8D8A5D81}" dt="2020-06-01T14:56:31.331" v="146" actId="1076"/>
          <ac:spMkLst>
            <pc:docMk/>
            <pc:sldMk cId="0" sldId="411"/>
            <ac:spMk id="218115" creationId="{00000000-0000-0000-0000-000000000000}"/>
          </ac:spMkLst>
        </pc:spChg>
        <pc:spChg chg="mod">
          <ac:chgData name="Christopher Bezdedeanu" userId="5589b2a7-81a3-47a0-9d61-1aa872f43760" providerId="ADAL" clId="{817DD7E7-FA1F-430C-968F-BF9F8D8A5D81}" dt="2020-06-01T14:55:18.547" v="124" actId="1076"/>
          <ac:spMkLst>
            <pc:docMk/>
            <pc:sldMk cId="0" sldId="411"/>
            <ac:spMk id="218119" creationId="{00000000-0000-0000-0000-000000000000}"/>
          </ac:spMkLst>
        </pc:spChg>
        <pc:spChg chg="mod">
          <ac:chgData name="Christopher Bezdedeanu" userId="5589b2a7-81a3-47a0-9d61-1aa872f43760" providerId="ADAL" clId="{817DD7E7-FA1F-430C-968F-BF9F8D8A5D81}" dt="2020-06-01T14:55:23.312" v="127" actId="20577"/>
          <ac:spMkLst>
            <pc:docMk/>
            <pc:sldMk cId="0" sldId="411"/>
            <ac:spMk id="218120" creationId="{00000000-0000-0000-0000-000000000000}"/>
          </ac:spMkLst>
        </pc:spChg>
        <pc:picChg chg="mod">
          <ac:chgData name="Christopher Bezdedeanu" userId="5589b2a7-81a3-47a0-9d61-1aa872f43760" providerId="ADAL" clId="{817DD7E7-FA1F-430C-968F-BF9F8D8A5D81}" dt="2020-06-01T14:55:13.847" v="123" actId="1076"/>
          <ac:picMkLst>
            <pc:docMk/>
            <pc:sldMk cId="0" sldId="411"/>
            <ac:picMk id="2" creationId="{00000000-0000-0000-0000-000000000000}"/>
          </ac:picMkLst>
        </pc:picChg>
        <pc:picChg chg="mod">
          <ac:chgData name="Christopher Bezdedeanu" userId="5589b2a7-81a3-47a0-9d61-1aa872f43760" providerId="ADAL" clId="{817DD7E7-FA1F-430C-968F-BF9F8D8A5D81}" dt="2020-06-01T14:55:11.237" v="122" actId="1076"/>
          <ac:picMkLst>
            <pc:docMk/>
            <pc:sldMk cId="0" sldId="411"/>
            <ac:picMk id="3" creationId="{00000000-0000-0000-0000-000000000000}"/>
          </ac:picMkLst>
        </pc:picChg>
        <pc:picChg chg="add mod">
          <ac:chgData name="Christopher Bezdedeanu" userId="5589b2a7-81a3-47a0-9d61-1aa872f43760" providerId="ADAL" clId="{817DD7E7-FA1F-430C-968F-BF9F8D8A5D81}" dt="2020-06-01T14:57:23.394" v="162" actId="1076"/>
          <ac:picMkLst>
            <pc:docMk/>
            <pc:sldMk cId="0" sldId="411"/>
            <ac:picMk id="6" creationId="{8226EED0-53C6-4665-BD1C-D1B039C37662}"/>
          </ac:picMkLst>
        </pc:picChg>
        <pc:picChg chg="mod">
          <ac:chgData name="Christopher Bezdedeanu" userId="5589b2a7-81a3-47a0-9d61-1aa872f43760" providerId="ADAL" clId="{817DD7E7-FA1F-430C-968F-BF9F8D8A5D81}" dt="2020-06-01T14:55:08.801" v="121" actId="1076"/>
          <ac:picMkLst>
            <pc:docMk/>
            <pc:sldMk cId="0" sldId="411"/>
            <ac:picMk id="70661" creationId="{00000000-0000-0000-0000-000000000000}"/>
          </ac:picMkLst>
        </pc:picChg>
        <pc:picChg chg="mod">
          <ac:chgData name="Christopher Bezdedeanu" userId="5589b2a7-81a3-47a0-9d61-1aa872f43760" providerId="ADAL" clId="{817DD7E7-FA1F-430C-968F-BF9F8D8A5D81}" dt="2020-06-01T14:56:33.602" v="147" actId="1076"/>
          <ac:picMkLst>
            <pc:docMk/>
            <pc:sldMk cId="0" sldId="411"/>
            <ac:picMk id="70664" creationId="{00000000-0000-0000-0000-000000000000}"/>
          </ac:picMkLst>
        </pc:picChg>
      </pc:sldChg>
      <pc:sldChg chg="modSp">
        <pc:chgData name="Christopher Bezdedeanu" userId="5589b2a7-81a3-47a0-9d61-1aa872f43760" providerId="ADAL" clId="{817DD7E7-FA1F-430C-968F-BF9F8D8A5D81}" dt="2020-06-01T14:51:51.582" v="116" actId="20577"/>
        <pc:sldMkLst>
          <pc:docMk/>
          <pc:sldMk cId="0" sldId="430"/>
        </pc:sldMkLst>
        <pc:spChg chg="mod">
          <ac:chgData name="Christopher Bezdedeanu" userId="5589b2a7-81a3-47a0-9d61-1aa872f43760" providerId="ADAL" clId="{817DD7E7-FA1F-430C-968F-BF9F8D8A5D81}" dt="2020-06-01T14:49:38.537" v="24" actId="20577"/>
          <ac:spMkLst>
            <pc:docMk/>
            <pc:sldMk cId="0" sldId="430"/>
            <ac:spMk id="69634" creationId="{00000000-0000-0000-0000-000000000000}"/>
          </ac:spMkLst>
        </pc:spChg>
        <pc:spChg chg="mod">
          <ac:chgData name="Christopher Bezdedeanu" userId="5589b2a7-81a3-47a0-9d61-1aa872f43760" providerId="ADAL" clId="{817DD7E7-FA1F-430C-968F-BF9F8D8A5D81}" dt="2020-06-01T14:51:51.582" v="116" actId="20577"/>
          <ac:spMkLst>
            <pc:docMk/>
            <pc:sldMk cId="0" sldId="430"/>
            <ac:spMk id="69635" creationId="{00000000-0000-0000-0000-000000000000}"/>
          </ac:spMkLst>
        </pc:spChg>
      </pc:sldChg>
      <pc:sldChg chg="del">
        <pc:chgData name="Christopher Bezdedeanu" userId="5589b2a7-81a3-47a0-9d61-1aa872f43760" providerId="ADAL" clId="{817DD7E7-FA1F-430C-968F-BF9F8D8A5D81}" dt="2020-06-01T14:32:06.601" v="1" actId="2696"/>
        <pc:sldMkLst>
          <pc:docMk/>
          <pc:sldMk cId="599604195" sldId="464"/>
        </pc:sldMkLst>
      </pc:sldChg>
      <pc:sldChg chg="modSp">
        <pc:chgData name="Christopher Bezdedeanu" userId="5589b2a7-81a3-47a0-9d61-1aa872f43760" providerId="ADAL" clId="{817DD7E7-FA1F-430C-968F-BF9F8D8A5D81}" dt="2020-06-01T15:05:55.196" v="433" actId="113"/>
        <pc:sldMkLst>
          <pc:docMk/>
          <pc:sldMk cId="909066433" sldId="466"/>
        </pc:sldMkLst>
        <pc:spChg chg="mod">
          <ac:chgData name="Christopher Bezdedeanu" userId="5589b2a7-81a3-47a0-9d61-1aa872f43760" providerId="ADAL" clId="{817DD7E7-FA1F-430C-968F-BF9F8D8A5D81}" dt="2020-06-01T15:05:55.196" v="433" actId="113"/>
          <ac:spMkLst>
            <pc:docMk/>
            <pc:sldMk cId="909066433" sldId="466"/>
            <ac:spMk id="2" creationId="{00000000-0000-0000-0000-000000000000}"/>
          </ac:spMkLst>
        </pc:spChg>
      </pc:sldChg>
      <pc:sldChg chg="ord">
        <pc:chgData name="Christopher Bezdedeanu" userId="5589b2a7-81a3-47a0-9d61-1aa872f43760" providerId="ADAL" clId="{817DD7E7-FA1F-430C-968F-BF9F8D8A5D81}" dt="2020-06-01T15:03:29.076" v="381"/>
        <pc:sldMkLst>
          <pc:docMk/>
          <pc:sldMk cId="1262941019" sldId="493"/>
        </pc:sldMkLst>
      </pc:sldChg>
      <pc:sldChg chg="modSp">
        <pc:chgData name="Christopher Bezdedeanu" userId="5589b2a7-81a3-47a0-9d61-1aa872f43760" providerId="ADAL" clId="{817DD7E7-FA1F-430C-968F-BF9F8D8A5D81}" dt="2020-06-01T15:03:49.468" v="398" actId="20577"/>
        <pc:sldMkLst>
          <pc:docMk/>
          <pc:sldMk cId="2598758277" sldId="494"/>
        </pc:sldMkLst>
        <pc:spChg chg="mod">
          <ac:chgData name="Christopher Bezdedeanu" userId="5589b2a7-81a3-47a0-9d61-1aa872f43760" providerId="ADAL" clId="{817DD7E7-FA1F-430C-968F-BF9F8D8A5D81}" dt="2020-06-01T15:03:49.468" v="398" actId="20577"/>
          <ac:spMkLst>
            <pc:docMk/>
            <pc:sldMk cId="2598758277" sldId="494"/>
            <ac:spMk id="30721" creationId="{00000000-0000-0000-0000-000000000000}"/>
          </ac:spMkLst>
        </pc:spChg>
        <pc:spChg chg="mod">
          <ac:chgData name="Christopher Bezdedeanu" userId="5589b2a7-81a3-47a0-9d61-1aa872f43760" providerId="ADAL" clId="{817DD7E7-FA1F-430C-968F-BF9F8D8A5D81}" dt="2020-06-01T15:03:45.053" v="390" actId="20577"/>
          <ac:spMkLst>
            <pc:docMk/>
            <pc:sldMk cId="2598758277" sldId="494"/>
            <ac:spMk id="30722" creationId="{00000000-0000-0000-0000-000000000000}"/>
          </ac:spMkLst>
        </pc:spChg>
      </pc:sldChg>
      <pc:sldChg chg="del">
        <pc:chgData name="Christopher Bezdedeanu" userId="5589b2a7-81a3-47a0-9d61-1aa872f43760" providerId="ADAL" clId="{817DD7E7-FA1F-430C-968F-BF9F8D8A5D81}" dt="2020-06-01T14:31:47.399" v="0" actId="2696"/>
        <pc:sldMkLst>
          <pc:docMk/>
          <pc:sldMk cId="1721026059" sldId="495"/>
        </pc:sldMkLst>
      </pc:sldChg>
      <pc:sldChg chg="modSp add del">
        <pc:chgData name="Christopher Bezdedeanu" userId="5589b2a7-81a3-47a0-9d61-1aa872f43760" providerId="ADAL" clId="{817DD7E7-FA1F-430C-968F-BF9F8D8A5D81}" dt="2020-06-01T15:03:39.365" v="382" actId="2696"/>
        <pc:sldMkLst>
          <pc:docMk/>
          <pc:sldMk cId="122373380" sldId="497"/>
        </pc:sldMkLst>
        <pc:spChg chg="mod">
          <ac:chgData name="Christopher Bezdedeanu" userId="5589b2a7-81a3-47a0-9d61-1aa872f43760" providerId="ADAL" clId="{817DD7E7-FA1F-430C-968F-BF9F8D8A5D81}" dt="2020-06-01T14:59:09.825" v="195" actId="113"/>
          <ac:spMkLst>
            <pc:docMk/>
            <pc:sldMk cId="122373380" sldId="497"/>
            <ac:spMk id="2" creationId="{233E9A6A-9CE3-4317-BC22-2361C8581AB7}"/>
          </ac:spMkLst>
        </pc:spChg>
        <pc:spChg chg="mod">
          <ac:chgData name="Christopher Bezdedeanu" userId="5589b2a7-81a3-47a0-9d61-1aa872f43760" providerId="ADAL" clId="{817DD7E7-FA1F-430C-968F-BF9F8D8A5D81}" dt="2020-06-01T14:59:43.614" v="245" actId="113"/>
          <ac:spMkLst>
            <pc:docMk/>
            <pc:sldMk cId="122373380" sldId="497"/>
            <ac:spMk id="3" creationId="{0155278C-40EB-4F9D-A905-0CCD23D7F47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1804" cy="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sz="1200" b="1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272" y="1"/>
            <a:ext cx="3011804" cy="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sz="1200" b="1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4744"/>
            <a:ext cx="3011804" cy="4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sz="1200" b="1"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272" y="8774744"/>
            <a:ext cx="3011804" cy="4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C3DB7C-4460-4FF9-A1F9-59907E702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91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1804" cy="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8272" y="1"/>
            <a:ext cx="3011804" cy="46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469" y="4388160"/>
            <a:ext cx="5097140" cy="415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4744"/>
            <a:ext cx="3011804" cy="4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272" y="8774744"/>
            <a:ext cx="3011804" cy="461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8913B8-B66A-4B1E-910E-4D75254C2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13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34555" indent="-2825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30084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82118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34151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486185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38219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390252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42286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23ADE15-F7C6-4862-9B35-58EE50AA5983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en-US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958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34555" indent="-2825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30084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82118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34151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486185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38219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390252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42286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FDD36BF-6EF2-43ED-971C-9C0C857D58C9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en-US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Note:</a:t>
            </a:r>
          </a:p>
          <a:p>
            <a:r>
              <a:rPr lang="en-US" dirty="0"/>
              <a:t>	Introduction to Chancellor</a:t>
            </a:r>
            <a:r>
              <a:rPr lang="ja-JP" altLang="en-US" dirty="0"/>
              <a:t>’</a:t>
            </a:r>
            <a:r>
              <a:rPr lang="en-US" altLang="ja-JP" dirty="0"/>
              <a:t>s problem with dog shit</a:t>
            </a:r>
          </a:p>
          <a:p>
            <a:r>
              <a:rPr lang="en-US" dirty="0"/>
              <a:t>-Explain</a:t>
            </a:r>
            <a:r>
              <a:rPr lang="en-US" baseline="0" dirty="0"/>
              <a:t> correlation to Chapter 4 (designing a survey)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05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913B8-B66A-4B1E-910E-4D75254C26E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91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/>
              <a:t>Students need to understand this better </a:t>
            </a:r>
          </a:p>
        </p:txBody>
      </p:sp>
    </p:spTree>
    <p:extLst>
      <p:ext uri="{BB962C8B-B14F-4D97-AF65-F5344CB8AC3E}">
        <p14:creationId xmlns:p14="http://schemas.microsoft.com/office/powerpoint/2010/main" val="103600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34555" indent="-2825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30084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82118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34151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486185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38219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390252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42286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4F46A1-52CB-4FAD-8316-4948C90DB491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en-US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Ask for Pros and Cons of each</a:t>
            </a:r>
          </a:p>
          <a:p>
            <a:r>
              <a:rPr lang="en-US" dirty="0"/>
              <a:t>*To</a:t>
            </a:r>
            <a:r>
              <a:rPr lang="en-US" baseline="0" dirty="0"/>
              <a:t> encourage </a:t>
            </a:r>
            <a:r>
              <a:rPr lang="en-US" baseline="0" dirty="0" err="1"/>
              <a:t>competiton</a:t>
            </a:r>
            <a:r>
              <a:rPr lang="en-US" baseline="0" dirty="0"/>
              <a:t>* ASK: What is the response rate for each?</a:t>
            </a:r>
          </a:p>
          <a:p>
            <a:r>
              <a:rPr lang="en-US" baseline="0" dirty="0"/>
              <a:t>	…IF THEY READ CHAPTER 4 THEY SHOULD KNOW!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595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34555" indent="-2825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30084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82118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34151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486185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38219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390252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42286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5A6B4E-96E9-4462-A7FD-FDB7785CDCB1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kumimoji="0" lang="en-US">
              <a:latin typeface="Times New Roman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Why is this a good variable to check representativeness of the sample.</a:t>
            </a:r>
          </a:p>
          <a:p>
            <a:endParaRPr lang="en-US"/>
          </a:p>
          <a:p>
            <a:r>
              <a:rPr lang="en-US"/>
              <a:t>Variable is Upper vs. Lower divisions</a:t>
            </a:r>
          </a:p>
        </p:txBody>
      </p:sp>
    </p:spTree>
    <p:extLst>
      <p:ext uri="{BB962C8B-B14F-4D97-AF65-F5344CB8AC3E}">
        <p14:creationId xmlns:p14="http://schemas.microsoft.com/office/powerpoint/2010/main" val="235534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Stress the formula more and that students must estimate and justify the response 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34555" indent="-2825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30084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82118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34151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486185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38219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390252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42286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B72684-E0E9-432E-BEA6-D7B081EAFCA4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kumimoji="0" 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672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913B8-B66A-4B1E-910E-4D75254C26E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44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34555" indent="-2825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30084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82118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34151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486185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38219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390252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42286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ED5EA0-6F10-48F4-9F2D-41432ED637A3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kumimoji="0" lang="en-US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Ask for an example</a:t>
            </a:r>
          </a:p>
        </p:txBody>
      </p:sp>
    </p:spTree>
    <p:extLst>
      <p:ext uri="{BB962C8B-B14F-4D97-AF65-F5344CB8AC3E}">
        <p14:creationId xmlns:p14="http://schemas.microsoft.com/office/powerpoint/2010/main" val="2654787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examples of each during lecture and differentiate by comparing the two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0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34555" indent="-282521" defTabSz="9150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30084" indent="-226017" defTabSz="9150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582118" indent="-226017" defTabSz="9150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34151" indent="-226017" defTabSz="91505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486185" indent="-226017" defTabSz="9150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38219" indent="-226017" defTabSz="9150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390252" indent="-226017" defTabSz="9150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42286" indent="-226017" defTabSz="91505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505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BFD264-CA23-4A94-8581-F29433E452FF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505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11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913B8-B66A-4B1E-910E-4D75254C26E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8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1106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A9533-F2CE-4662-A676-396678FA45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0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DA9533-F2CE-4662-A676-396678FA45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8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913B8-B66A-4B1E-910E-4D75254C26E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47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386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C2940E-259A-4B10-B301-529596EB74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pPr marL="0" marR="0" lvl="0" indent="0" algn="r" defTabSz="92386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4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913B8-B66A-4B1E-910E-4D75254C26E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9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8913B8-B66A-4B1E-910E-4D75254C26E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8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8ED346-A41A-48CE-8867-DA3F68EBD8D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02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34555" indent="-28252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30084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582118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34151" indent="-226017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486185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38219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390252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42286" indent="-226017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E238A62-B7FC-4875-B4C5-E938DD526348}" type="slidenum">
              <a:rPr kumimoji="0" 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400" dirty="0"/>
              <a:t>2 General and national</a:t>
            </a:r>
          </a:p>
          <a:p>
            <a:r>
              <a:rPr lang="en-US" sz="1400" dirty="0"/>
              <a:t>3 state and local for client- also non-profit</a:t>
            </a:r>
          </a:p>
          <a:p>
            <a:r>
              <a:rPr lang="en-US" sz="1400" dirty="0"/>
              <a:t>-Ask for examples</a:t>
            </a:r>
          </a:p>
          <a:p>
            <a:r>
              <a:rPr lang="en-US" sz="1400" dirty="0"/>
              <a:t>-*Encourage competition for points*</a:t>
            </a:r>
          </a:p>
          <a:p>
            <a:r>
              <a:rPr lang="en-US" sz="1400" dirty="0"/>
              <a:t>-Say how player could use surveys to find out about other players, policy, or society</a:t>
            </a:r>
          </a:p>
        </p:txBody>
      </p:sp>
    </p:spTree>
    <p:extLst>
      <p:ext uri="{BB962C8B-B14F-4D97-AF65-F5344CB8AC3E}">
        <p14:creationId xmlns:p14="http://schemas.microsoft.com/office/powerpoint/2010/main" val="373048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28000">
              <a:schemeClr val="accent6">
                <a:lumMod val="40000"/>
                <a:lumOff val="60000"/>
              </a:schemeClr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title="World map"/>
          <p:cNvSpPr>
            <a:spLocks noEditPoints="1"/>
          </p:cNvSpPr>
          <p:nvPr/>
        </p:nvSpPr>
        <p:spPr bwMode="auto">
          <a:xfrm>
            <a:off x="-3572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31844">
                <a:srgbClr val="E3E3E3"/>
              </a:gs>
              <a:gs pos="0">
                <a:srgbClr val="E3E3E3"/>
              </a:gs>
              <a:gs pos="59300">
                <a:srgbClr val="E3E3E3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 sz="135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9" y="1828802"/>
            <a:ext cx="7317105" cy="3048001"/>
          </a:xfrm>
        </p:spPr>
        <p:txBody>
          <a:bodyPr>
            <a:normAutofit/>
          </a:bodyPr>
          <a:lstStyle>
            <a:lvl1pPr algn="ctr">
              <a:defRPr sz="4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771" y="285750"/>
            <a:ext cx="7945383" cy="1143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3200" baseline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6430B1B-914B-4ACC-823B-8AA2F11EB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3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685800"/>
            <a:ext cx="160115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541548E-6E4B-4065-9977-6082A9A8A3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0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28000">
              <a:schemeClr val="accent6">
                <a:lumMod val="40000"/>
                <a:lumOff val="60000"/>
              </a:schemeClr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 title="World map"/>
          <p:cNvSpPr>
            <a:spLocks noEditPoints="1"/>
          </p:cNvSpPr>
          <p:nvPr/>
        </p:nvSpPr>
        <p:spPr bwMode="auto">
          <a:xfrm>
            <a:off x="-3572" y="285750"/>
            <a:ext cx="9145191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31844">
                <a:srgbClr val="E3E3E3"/>
              </a:gs>
              <a:gs pos="0">
                <a:srgbClr val="E3E3E3"/>
              </a:gs>
              <a:gs pos="59300">
                <a:srgbClr val="E3E3E3"/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51449" tIns="25724" rIns="51449" bIns="25724" numCol="1" anchor="t" anchorCtr="0" compatLnSpc="1">
            <a:prstTxWarp prst="textNoShape">
              <a:avLst/>
            </a:prstTxWarp>
          </a:bodyPr>
          <a:lstStyle/>
          <a:p>
            <a:pPr lvl="0"/>
            <a:endParaRPr sz="1013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50" y="1828804"/>
            <a:ext cx="7317105" cy="3048001"/>
          </a:xfrm>
        </p:spPr>
        <p:txBody>
          <a:bodyPr>
            <a:normAutofit/>
          </a:bodyPr>
          <a:lstStyle>
            <a:lvl1pPr algn="ctr">
              <a:defRPr sz="36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772" y="285750"/>
            <a:ext cx="7945383" cy="11430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5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6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1" y="228602"/>
            <a:ext cx="7668323" cy="1034415"/>
          </a:xfrm>
        </p:spPr>
        <p:txBody>
          <a:bodyPr/>
          <a:lstStyle>
            <a:lvl1pPr>
              <a:defRPr b="1" u="none" cap="none">
                <a:solidFill>
                  <a:schemeClr val="tx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447800"/>
            <a:ext cx="7668323" cy="4312574"/>
          </a:xfrm>
        </p:spPr>
        <p:txBody>
          <a:bodyPr/>
          <a:lstStyle>
            <a:lvl1pPr marL="154346" indent="-128622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282968" indent="-128622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411590" indent="-128622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540212" indent="-128622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668834" indent="-128622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02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1" y="341820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172202"/>
            <a:ext cx="6525322" cy="1868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1" y="1263015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7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51" y="3429005"/>
            <a:ext cx="7317105" cy="2362199"/>
          </a:xfrm>
        </p:spPr>
        <p:txBody>
          <a:bodyPr anchor="b">
            <a:normAutofit/>
          </a:bodyPr>
          <a:lstStyle>
            <a:lvl1pPr algn="l">
              <a:defRPr sz="2476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2" y="685806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125">
                <a:solidFill>
                  <a:schemeClr val="tx1"/>
                </a:solidFill>
              </a:defRPr>
            </a:lvl1pPr>
            <a:lvl2pPr marL="257243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73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9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621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46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70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9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4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5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80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7F47329-EA3A-4C6D-A522-DF7919AEEC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3451" y="60198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28762" y="796706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55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 baseline="0"/>
            </a:lvl7pPr>
            <a:lvl8pPr>
              <a:defRPr sz="900" baseline="0"/>
            </a:lvl8pPr>
            <a:lvl9pPr>
              <a:defRPr sz="9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4" y="1828800"/>
            <a:ext cx="3532470" cy="43434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4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5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80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F9A33-E4B0-4A3A-9333-9D28F0A4DA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63923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10" y="274640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9" y="1828804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9" y="2743205"/>
            <a:ext cx="3532790" cy="342899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4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35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5"/>
            <a:ext cx="3532790" cy="3428999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 baseline="0"/>
            </a:lvl8pPr>
            <a:lvl9pPr>
              <a:defRPr sz="788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15454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6865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3080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1D19C-57C9-4541-A126-0702084C67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63603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60" y="202563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5454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6865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3080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4E326E8-E60E-4E2A-803C-403062006A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06865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51" y="181450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15454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6865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3080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170E0E-AFB2-4385-A3DF-52900B0977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5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225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7" y="685800"/>
            <a:ext cx="4230202" cy="54864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5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13"/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4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5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80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9EEDBE9-8080-41C1-8719-1C119EBC1B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096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84" y="4860290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1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228600"/>
            <a:ext cx="7668323" cy="1034415"/>
          </a:xfrm>
        </p:spPr>
        <p:txBody>
          <a:bodyPr/>
          <a:lstStyle>
            <a:lvl1pPr>
              <a:defRPr b="1" u="none" cap="none">
                <a:solidFill>
                  <a:schemeClr val="tx1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68323" cy="4312574"/>
          </a:xfrm>
        </p:spPr>
        <p:txBody>
          <a:bodyPr/>
          <a:lstStyle>
            <a:lvl1pPr marL="205795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77291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 marL="548786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 marL="720282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 marL="891778" indent="-171496">
              <a:buFont typeface="Arial" panose="020B0604020202020204" pitchFamily="34" charset="0"/>
              <a:buChar char="•"/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pic>
        <p:nvPicPr>
          <p:cNvPr id="102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52400" y="341818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6525322" cy="1868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1263015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9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5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225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7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350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5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13"/>
            </a:lvl1pPr>
            <a:lvl2pPr marL="257243" indent="0">
              <a:buNone/>
              <a:defRPr sz="675"/>
            </a:lvl2pPr>
            <a:lvl3pPr marL="514487" indent="0">
              <a:buNone/>
              <a:defRPr sz="563"/>
            </a:lvl3pPr>
            <a:lvl4pPr marL="771731" indent="0">
              <a:buNone/>
              <a:defRPr sz="506"/>
            </a:lvl4pPr>
            <a:lvl5pPr marL="1028975" indent="0">
              <a:buNone/>
              <a:defRPr sz="506"/>
            </a:lvl5pPr>
            <a:lvl6pPr marL="1286218" indent="0">
              <a:buNone/>
              <a:defRPr sz="506"/>
            </a:lvl6pPr>
            <a:lvl7pPr marL="1543462" indent="0">
              <a:buNone/>
              <a:defRPr sz="506"/>
            </a:lvl7pPr>
            <a:lvl8pPr marL="1800705" indent="0">
              <a:buNone/>
              <a:defRPr sz="506"/>
            </a:lvl8pPr>
            <a:lvl9pPr marL="2057949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4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5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80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48D75D-6740-46E9-A698-01CA0B708B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85802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80" y="4830446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6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4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5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80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06DD49-3374-4F39-87C4-05D6AA60D5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85800"/>
            <a:ext cx="1601153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9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4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5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80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A0BE69A-097C-44FF-AE6C-9EA4FFB66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4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17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97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08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40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988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64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450" y="3429003"/>
            <a:ext cx="7317105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01" y="685804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967E93B-31F5-4A0A-A064-55FABCB9B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13450" y="60198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http://afmarcom.com/blog/wp-content/uploads/2012/05/Facebook-glo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128761" y="796704"/>
            <a:ext cx="921197" cy="92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896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82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98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6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9FEE-057E-4068-9298-9299AABF338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0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84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B6F068E-1E92-42A7-917A-964478C4BF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863922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7109" y="274638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5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48" y="1828802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448" y="2743203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7764" y="1828802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7764" y="2743203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E0C736-D3F4-40B9-B8EA-F42A082908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63602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159" y="202562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DFDF88-2BDC-450C-8857-67587E7FF2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06864" y="1600200"/>
            <a:ext cx="7668323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950" y="181449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2F1F8B-B3C8-4682-A6A1-3706817906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1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59E708-CD17-4911-AAD4-F17F5D4E9C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096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083" y="4860288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15453" y="6448427"/>
            <a:ext cx="1047467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06864" y="6448427"/>
            <a:ext cx="4979929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5580AC3-17C0-4258-8161-E52931A649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886022" y="685800"/>
            <a:ext cx="0" cy="5762627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79" y="4830444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6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51" y="274638"/>
            <a:ext cx="533495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0" y="1828800"/>
            <a:ext cx="731710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915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58" r:id="rId1"/>
    <p:sldLayoutId id="2147488159" r:id="rId2"/>
    <p:sldLayoutId id="2147488160" r:id="rId3"/>
    <p:sldLayoutId id="2147488161" r:id="rId4"/>
    <p:sldLayoutId id="2147488162" r:id="rId5"/>
    <p:sldLayoutId id="2147488163" r:id="rId6"/>
    <p:sldLayoutId id="2147488164" r:id="rId7"/>
    <p:sldLayoutId id="2147488165" r:id="rId8"/>
    <p:sldLayoutId id="2147488166" r:id="rId9"/>
    <p:sldLayoutId id="2147488167" r:id="rId10"/>
    <p:sldLayoutId id="214748816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4000" kern="1200" cap="none" baseline="0">
          <a:solidFill>
            <a:schemeClr val="tx1">
              <a:lumMod val="50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accent6">
                <a:lumMod val="40000"/>
                <a:lumOff val="60000"/>
              </a:schemeClr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452" y="274638"/>
            <a:ext cx="533495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451" y="1828800"/>
            <a:ext cx="731710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65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70" r:id="rId1"/>
    <p:sldLayoutId id="2147488171" r:id="rId2"/>
    <p:sldLayoutId id="2147488172" r:id="rId3"/>
    <p:sldLayoutId id="2147488173" r:id="rId4"/>
    <p:sldLayoutId id="2147488174" r:id="rId5"/>
    <p:sldLayoutId id="2147488175" r:id="rId6"/>
    <p:sldLayoutId id="2147488176" r:id="rId7"/>
    <p:sldLayoutId id="2147488177" r:id="rId8"/>
    <p:sldLayoutId id="2147488178" r:id="rId9"/>
    <p:sldLayoutId id="2147488179" r:id="rId10"/>
    <p:sldLayoutId id="21474881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487" rtl="0" eaLnBrk="1" latinLnBrk="0" hangingPunct="1">
        <a:lnSpc>
          <a:spcPct val="90000"/>
        </a:lnSpc>
        <a:spcBef>
          <a:spcPct val="0"/>
        </a:spcBef>
        <a:buNone/>
        <a:defRPr sz="3000" kern="1200" cap="none" baseline="0">
          <a:solidFill>
            <a:schemeClr val="tx1">
              <a:lumMod val="50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154346" indent="-128622" algn="l" defTabSz="514487" rtl="0" eaLnBrk="1" latinLnBrk="0" hangingPunct="1">
        <a:lnSpc>
          <a:spcPct val="90000"/>
        </a:lnSpc>
        <a:spcBef>
          <a:spcPts val="1013"/>
        </a:spcBef>
        <a:buClr>
          <a:schemeClr val="tx1"/>
        </a:buClr>
        <a:buSzPct val="80000"/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282968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411590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540212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668834" indent="-128622" algn="l" defTabSz="514487" rtl="0" eaLnBrk="1" latinLnBrk="0" hangingPunct="1">
        <a:lnSpc>
          <a:spcPct val="90000"/>
        </a:lnSpc>
        <a:spcBef>
          <a:spcPts val="338"/>
        </a:spcBef>
        <a:buClr>
          <a:schemeClr val="tx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797455" indent="-128622" algn="l" defTabSz="514487" rtl="0" eaLnBrk="1" latinLnBrk="0" hangingPunct="1">
        <a:spcBef>
          <a:spcPts val="338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926077" indent="-128622" algn="l" defTabSz="514487" rtl="0" eaLnBrk="1" latinLnBrk="0" hangingPunct="1">
        <a:spcBef>
          <a:spcPts val="338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054699" indent="-128622" algn="l" defTabSz="514487" rtl="0" eaLnBrk="1" latinLnBrk="0" hangingPunct="1">
        <a:spcBef>
          <a:spcPts val="338"/>
        </a:spcBef>
        <a:buSzPct val="80000"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183321" indent="-128622" algn="l" defTabSz="514487" rtl="0" eaLnBrk="1" latinLnBrk="0" hangingPunct="1">
        <a:spcBef>
          <a:spcPts val="338"/>
        </a:spcBef>
        <a:buSzPct val="80000"/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C9FEE-057E-4068-9298-9299AABF338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31820-40EB-4752-BF5C-5CDC15760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8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182" r:id="rId1"/>
    <p:sldLayoutId id="2147488183" r:id="rId2"/>
    <p:sldLayoutId id="2147488184" r:id="rId3"/>
    <p:sldLayoutId id="2147488185" r:id="rId4"/>
    <p:sldLayoutId id="2147488186" r:id="rId5"/>
    <p:sldLayoutId id="2147488187" r:id="rId6"/>
    <p:sldLayoutId id="2147488188" r:id="rId7"/>
    <p:sldLayoutId id="2147488189" r:id="rId8"/>
    <p:sldLayoutId id="2147488190" r:id="rId9"/>
    <p:sldLayoutId id="2147488191" r:id="rId10"/>
    <p:sldLayoutId id="21474881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9.w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hyperlink" Target="http://pngimg.com/download/19972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gif"/><Relationship Id="rId9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canela.corrales@citi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features.citi.com/ourprogram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26820" y="803086"/>
            <a:ext cx="6781800" cy="3733800"/>
          </a:xfrm>
          <a:noFill/>
        </p:spPr>
        <p:txBody>
          <a:bodyPr>
            <a:normAutofit/>
          </a:bodyPr>
          <a:lstStyle/>
          <a:p>
            <a:pPr eaLnBrk="1" hangingPunct="1"/>
            <a:endParaRPr lang="en-US" dirty="0"/>
          </a:p>
          <a:p>
            <a:pPr eaLnBrk="1" hangingPunct="1"/>
            <a:r>
              <a:rPr lang="en-US" altLang="ja-JP" sz="4000" dirty="0">
                <a:solidFill>
                  <a:schemeClr val="tx1"/>
                </a:solidFill>
              </a:rPr>
              <a:t>“No one can make you feel inferior without your consent.”</a:t>
            </a:r>
          </a:p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			</a:t>
            </a:r>
          </a:p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-Eleanor Roosevelt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066800" y="4724400"/>
            <a:ext cx="754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buFontTx/>
              <a:buNone/>
            </a:pPr>
            <a:endParaRPr lang="fr-FR" sz="4000"/>
          </a:p>
        </p:txBody>
      </p:sp>
      <p:sp>
        <p:nvSpPr>
          <p:cNvPr id="5" name="Rectangle 4"/>
          <p:cNvSpPr/>
          <p:nvPr/>
        </p:nvSpPr>
        <p:spPr>
          <a:xfrm>
            <a:off x="533400" y="3994528"/>
            <a:ext cx="2819400" cy="22098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3994528"/>
            <a:ext cx="2819400" cy="2209800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581400" y="5099428"/>
            <a:ext cx="21336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86" y="4092450"/>
            <a:ext cx="2460714" cy="201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18593" y="6343306"/>
            <a:ext cx="346941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Always pleasing yourself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6343306"/>
            <a:ext cx="33528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Always pleasing others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44" y="4138419"/>
            <a:ext cx="2539911" cy="19220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1496219"/>
            <a:ext cx="5724331" cy="1905000"/>
          </a:xfrm>
        </p:spPr>
        <p:txBody>
          <a:bodyPr/>
          <a:lstStyle/>
          <a:p>
            <a:pPr eaLnBrk="1" hangingPunct="1"/>
            <a:r>
              <a:rPr lang="en-US" sz="3600" b="1" dirty="0"/>
              <a:t>The Chancellor wants to know if dog do-do is a problem on the QUAD</a:t>
            </a:r>
          </a:p>
        </p:txBody>
      </p:sp>
      <p:pic>
        <p:nvPicPr>
          <p:cNvPr id="50179" name="Picture 3" descr="ANMPT0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879475"/>
            <a:ext cx="4205288" cy="59785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Oval 4"/>
          <p:cNvSpPr>
            <a:spLocks noChangeArrowheads="1"/>
          </p:cNvSpPr>
          <p:nvPr/>
        </p:nvSpPr>
        <p:spPr bwMode="auto">
          <a:xfrm>
            <a:off x="4179888" y="4017963"/>
            <a:ext cx="447675" cy="9556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Char char="•"/>
            </a:pPr>
            <a:endParaRPr lang="fr-FR"/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4179888" y="4393627"/>
            <a:ext cx="3505200" cy="109378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498975" y="4559520"/>
            <a:ext cx="2867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5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400" b="1" dirty="0">
                <a:latin typeface="Courier New" panose="02070309020205020404" pitchFamily="49" charset="0"/>
              </a:rPr>
              <a:t>CENSORED</a:t>
            </a:r>
          </a:p>
        </p:txBody>
      </p:sp>
    </p:spTree>
  </p:cSld>
  <p:clrMapOvr>
    <a:masterClrMapping/>
  </p:clrMapOvr>
  <p:transition>
    <p:check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Exercise 4.1B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54123" cy="4312574"/>
          </a:xfrm>
        </p:spPr>
        <p:txBody>
          <a:bodyPr/>
          <a:lstStyle/>
          <a:p>
            <a:r>
              <a:rPr lang="en-US" dirty="0"/>
              <a:t>Read the six bullets in the next 2 minutes</a:t>
            </a:r>
          </a:p>
          <a:p>
            <a:r>
              <a:rPr lang="en-US" dirty="0"/>
              <a:t>Player MUST BE real, but answers can be hypothetical</a:t>
            </a:r>
          </a:p>
          <a:p>
            <a:r>
              <a:rPr lang="en-US" dirty="0"/>
              <a:t>For the player quote, include the APA citation for “personal communication” whether real or hypothetical </a:t>
            </a:r>
          </a:p>
          <a:p>
            <a:r>
              <a:rPr lang="en-US" dirty="0"/>
              <a:t>Watch out for attitudinal vs. factual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Key Concepts: Target Population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/>
              <a:t>Target Population:</a:t>
            </a:r>
          </a:p>
          <a:p>
            <a:pPr lvl="1" eaLnBrk="1" hangingPunct="1"/>
            <a:r>
              <a:rPr lang="en-US" sz="2400" dirty="0"/>
              <a:t>The total specifically defined set of people about whom you want to gather information.</a:t>
            </a:r>
          </a:p>
          <a:p>
            <a:pPr lvl="1" eaLnBrk="1" hangingPunct="1"/>
            <a:r>
              <a:rPr lang="en-US" sz="2400" b="1" dirty="0">
                <a:solidFill>
                  <a:srgbClr val="FF0000"/>
                </a:solidFill>
              </a:rPr>
              <a:t>Student Response: What should the target population be for the Chancellor’s problem?</a:t>
            </a:r>
          </a:p>
        </p:txBody>
      </p:sp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7D7B2-A7DA-4C07-8D36-02D31283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Concepts: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7AD4B-F408-465E-AFD4-DB3B58F57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Sampling Frame:</a:t>
            </a:r>
          </a:p>
          <a:p>
            <a:pPr lvl="1"/>
            <a:r>
              <a:rPr lang="en-US" sz="2400" dirty="0"/>
              <a:t>A subset of the population to be surveyed</a:t>
            </a:r>
          </a:p>
          <a:p>
            <a:r>
              <a:rPr lang="en-US" sz="2800" dirty="0"/>
              <a:t>Sample—those who respond </a:t>
            </a:r>
          </a:p>
          <a:p>
            <a:r>
              <a:rPr lang="en-US" sz="2800" dirty="0"/>
              <a:t>Random:</a:t>
            </a:r>
          </a:p>
          <a:p>
            <a:pPr lvl="1"/>
            <a:r>
              <a:rPr lang="en-US" sz="2400" dirty="0"/>
              <a:t>Each member of the target population has an equal chance of being in the sample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99322" y="633443"/>
            <a:ext cx="6058678" cy="8763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EX. 4.2 Four Methods of Contact</a:t>
            </a: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6206344" y="5895932"/>
            <a:ext cx="3124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ts val="4800"/>
              </a:lnSpc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Telephone</a:t>
            </a:r>
          </a:p>
        </p:txBody>
      </p:sp>
      <p:pic>
        <p:nvPicPr>
          <p:cNvPr id="70660" name="Picture 5" descr="bd05035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1519238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6" descr="ag00465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9" y="4720966"/>
            <a:ext cx="11668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2141179" y="5895932"/>
            <a:ext cx="3374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lnSpc>
                <a:spcPts val="4800"/>
              </a:lnSpc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Face-to-Face</a:t>
            </a:r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1177788" y="3629012"/>
            <a:ext cx="13292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Mail</a:t>
            </a:r>
          </a:p>
        </p:txBody>
      </p:sp>
      <p:pic>
        <p:nvPicPr>
          <p:cNvPr id="70664" name="Picture 10" descr="C:\Users\Katie\AppData\Local\Microsoft\Windows\Temporary Internet Files\Content.IE5\ZO2ZO1P1\MCj0439798000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41" y="390433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Box 8"/>
          <p:cNvSpPr txBox="1">
            <a:spLocks noChangeArrowheads="1"/>
          </p:cNvSpPr>
          <p:nvPr/>
        </p:nvSpPr>
        <p:spPr bwMode="auto">
          <a:xfrm rot="-498037">
            <a:off x="7629354" y="4202652"/>
            <a:ext cx="150018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7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sz="1400" dirty="0"/>
              <a:t>Coplin</a:t>
            </a:r>
          </a:p>
        </p:txBody>
      </p:sp>
      <p:sp>
        <p:nvSpPr>
          <p:cNvPr id="70666" name="TextBox 9"/>
          <p:cNvSpPr txBox="1">
            <a:spLocks noChangeArrowheads="1"/>
          </p:cNvSpPr>
          <p:nvPr/>
        </p:nvSpPr>
        <p:spPr bwMode="auto">
          <a:xfrm rot="513033">
            <a:off x="2001838" y="2208213"/>
            <a:ext cx="1036637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6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7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  <a:buFontTx/>
              <a:buNone/>
            </a:pPr>
            <a:r>
              <a:rPr lang="en-US" sz="1400" dirty="0"/>
              <a:t>Coplin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229" y="4475337"/>
            <a:ext cx="419724" cy="578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309" y="4517886"/>
            <a:ext cx="524985" cy="6778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1CA520-C0B3-496D-A24E-D66B98EC37D7}"/>
              </a:ext>
            </a:extLst>
          </p:cNvPr>
          <p:cNvSpPr/>
          <p:nvPr/>
        </p:nvSpPr>
        <p:spPr>
          <a:xfrm>
            <a:off x="5516142" y="3102064"/>
            <a:ext cx="2890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Email/Online</a:t>
            </a:r>
            <a:endParaRPr lang="en-US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226EED0-53C6-4665-BD1C-D1B039C376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572000" y="1981200"/>
            <a:ext cx="1511906" cy="14288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676433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EX. 4.2B Is Your Sample Good?</a:t>
            </a:r>
          </a:p>
        </p:txBody>
      </p:sp>
      <p:graphicFrame>
        <p:nvGraphicFramePr>
          <p:cNvPr id="22323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785595"/>
              </p:ext>
            </p:extLst>
          </p:nvPr>
        </p:nvGraphicFramePr>
        <p:xfrm>
          <a:off x="762000" y="2514600"/>
          <a:ext cx="7620000" cy="4064000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egoe UI Light" panose="020B0502040204020203" pitchFamily="34" charset="0"/>
                        <a:ea typeface="MS PGothic" pitchFamily="34" charset="-128"/>
                        <a:cs typeface="Segoe UI Light" panose="020B05020402040202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Number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Percent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Number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Percent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   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Lower Division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1800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183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Upper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Division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1600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155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3400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338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egoe UI Light" panose="020B0502040204020203" pitchFamily="34" charset="0"/>
                          <a:ea typeface="MS PGothic" pitchFamily="34" charset="-128"/>
                          <a:cs typeface="Segoe UI Light" panose="020B0502040204020203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739" name="Rectangle 37"/>
          <p:cNvSpPr>
            <a:spLocks noChangeArrowheads="1"/>
          </p:cNvSpPr>
          <p:nvPr/>
        </p:nvSpPr>
        <p:spPr bwMode="auto">
          <a:xfrm>
            <a:off x="2558970" y="1600200"/>
            <a:ext cx="18813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Target</a:t>
            </a:r>
            <a:br>
              <a:rPr lang="en-US" sz="2800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800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Population</a:t>
            </a:r>
          </a:p>
        </p:txBody>
      </p:sp>
      <p:sp>
        <p:nvSpPr>
          <p:cNvPr id="72740" name="Text Box 38"/>
          <p:cNvSpPr txBox="1">
            <a:spLocks noChangeArrowheads="1"/>
          </p:cNvSpPr>
          <p:nvPr/>
        </p:nvSpPr>
        <p:spPr bwMode="auto">
          <a:xfrm>
            <a:off x="5943600" y="1981200"/>
            <a:ext cx="1292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Sample</a:t>
            </a:r>
          </a:p>
        </p:txBody>
      </p:sp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23888"/>
            <a:ext cx="5464175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EX. 4.3 Estimating Sample Size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838200" y="1608713"/>
            <a:ext cx="6477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Required contacts</a:t>
            </a:r>
            <a:r>
              <a:rPr lang="en-US" sz="28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=  </a:t>
            </a:r>
            <a:r>
              <a:rPr lang="en-US" sz="2000" b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Desired sample size</a:t>
            </a:r>
            <a:b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			 Expected response rate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90689" y="2743200"/>
            <a:ext cx="635302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 example, if you desire a sample </a:t>
            </a:r>
            <a:br>
              <a:rPr lang="en-US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size of 250, and you expect a </a:t>
            </a:r>
            <a:br>
              <a:rPr lang="en-US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response rate of 40%, the following </a:t>
            </a:r>
            <a:br>
              <a:rPr lang="en-US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formula shows that you would need</a:t>
            </a:r>
            <a:br>
              <a:rPr lang="en-US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b="1" dirty="0">
                <a:solidFill>
                  <a:srgbClr val="3333CC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to contact 625 individuals: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971800" y="5410200"/>
            <a:ext cx="27384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625   =  </a:t>
            </a:r>
            <a:r>
              <a:rPr lang="en-US" sz="3600" b="1" u="sng" dirty="0">
                <a:latin typeface="Segoe UI Light" panose="020B0502040204020203" pitchFamily="34" charset="0"/>
                <a:cs typeface="Segoe UI Light" panose="020B0502040204020203" pitchFamily="34" charset="0"/>
              </a:rPr>
              <a:t> 250</a:t>
            </a:r>
            <a:br>
              <a:rPr lang="en-US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	       .40</a:t>
            </a:r>
            <a:endParaRPr lang="en-US" sz="3600" b="1" u="sng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5821567" y="6249781"/>
            <a:ext cx="32442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 b="1" i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Public Policy Skills in Action </a:t>
            </a:r>
            <a:r>
              <a:rPr lang="en-U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p. 57</a:t>
            </a:r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4.3 Sample Size Hint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438400"/>
            <a:ext cx="74676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latin typeface="Segoe UI" panose="020B0502040204020203" pitchFamily="34" charset="0"/>
                <a:cs typeface="Segoe UI" panose="020B0502040204020203" pitchFamily="34" charset="0"/>
              </a:rPr>
              <a:t>Do NOT select a sample size of more than 2500 people!</a:t>
            </a:r>
          </a:p>
        </p:txBody>
      </p:sp>
    </p:spTree>
    <p:extLst>
      <p:ext uri="{BB962C8B-B14F-4D97-AF65-F5344CB8AC3E}">
        <p14:creationId xmlns:p14="http://schemas.microsoft.com/office/powerpoint/2010/main" val="28234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5849937" cy="1143000"/>
          </a:xfrm>
        </p:spPr>
        <p:txBody>
          <a:bodyPr/>
          <a:lstStyle/>
          <a:p>
            <a:pPr eaLnBrk="1" hangingPunct="1"/>
            <a:r>
              <a:rPr lang="en-US" dirty="0"/>
              <a:t>EX. 4.4 Types of Questions</a:t>
            </a:r>
          </a:p>
        </p:txBody>
      </p:sp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1295400" y="2209800"/>
            <a:ext cx="649778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Open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vs.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Closed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324038" cy="392735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Two Closed Choice Questions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90833" y="1963721"/>
            <a:ext cx="6652967" cy="38290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ea typeface="MS PGothic" pitchFamily="34" charset="-128"/>
              </a:rPr>
              <a:t>Attitudinal</a:t>
            </a:r>
            <a:endParaRPr lang="en-US" sz="4500" b="1" dirty="0">
              <a:ea typeface="MS PGothic" pitchFamily="34" charset="-128"/>
            </a:endParaRPr>
          </a:p>
          <a:p>
            <a:pPr lvl="1">
              <a:lnSpc>
                <a:spcPct val="80000"/>
              </a:lnSpc>
              <a:defRPr/>
            </a:pPr>
            <a:endParaRPr lang="en-US" sz="3600" b="1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endParaRPr lang="en-US" sz="4500" b="1" dirty="0">
              <a:ea typeface="MS PGothic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sz="3600" b="1" dirty="0">
                <a:ea typeface="MS PGothic" pitchFamily="34" charset="-128"/>
              </a:rPr>
              <a:t>Factual</a:t>
            </a:r>
            <a:endParaRPr lang="en-US" sz="4500" b="1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669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668323" cy="1034415"/>
          </a:xfrm>
        </p:spPr>
        <p:txBody>
          <a:bodyPr/>
          <a:lstStyle/>
          <a:p>
            <a:pPr eaLnBrk="1" hangingPunct="1"/>
            <a:r>
              <a:rPr lang="en-US" dirty="0"/>
              <a:t>Class Agenda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Announcements</a:t>
            </a:r>
          </a:p>
          <a:p>
            <a:pPr eaLnBrk="1" hangingPunct="1"/>
            <a:r>
              <a:rPr lang="en-US" dirty="0"/>
              <a:t>Exercise 2.5 Clarification</a:t>
            </a:r>
          </a:p>
          <a:p>
            <a:pPr eaLnBrk="1" hangingPunct="1"/>
            <a:r>
              <a:rPr lang="en-US" dirty="0"/>
              <a:t>Chapter 3 Overview</a:t>
            </a:r>
          </a:p>
          <a:p>
            <a:pPr eaLnBrk="1" hangingPunct="1"/>
            <a:r>
              <a:rPr lang="en-US" dirty="0"/>
              <a:t>Designing a Survey</a:t>
            </a:r>
          </a:p>
          <a:p>
            <a:pPr eaLnBrk="1" hangingPunct="1"/>
            <a:r>
              <a:rPr lang="en-US" dirty="0"/>
              <a:t>Competition Workshop Topic</a:t>
            </a:r>
          </a:p>
          <a:p>
            <a:pPr eaLnBrk="1" hangingPunct="1"/>
            <a:r>
              <a:rPr lang="en-US" dirty="0"/>
              <a:t>Assignment for Next Class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41A5-4969-CC40-828A-515FC9B5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Competition |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0687-6D0E-1346-A6BD-D7915F4E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7668322" cy="2590800"/>
          </a:xfrm>
        </p:spPr>
        <p:txBody>
          <a:bodyPr>
            <a:normAutofit lnSpcReduction="10000"/>
          </a:bodyPr>
          <a:lstStyle/>
          <a:p>
            <a:pPr marL="25724" indent="0">
              <a:buNone/>
            </a:pPr>
            <a:r>
              <a:rPr lang="en-US" sz="3800" dirty="0"/>
              <a:t>The Chancellor of Syracuse University, Kent </a:t>
            </a:r>
            <a:r>
              <a:rPr lang="en-US" sz="3800" dirty="0" err="1"/>
              <a:t>Syverud</a:t>
            </a:r>
            <a:r>
              <a:rPr lang="en-US" sz="3800" dirty="0"/>
              <a:t>, asked for the design of a survey to assess what undergraduates think of his leadership on campus.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48F3D3-2DBD-A04F-A833-F555422AA082}"/>
              </a:ext>
            </a:extLst>
          </p:cNvPr>
          <p:cNvSpPr txBox="1"/>
          <p:nvPr/>
        </p:nvSpPr>
        <p:spPr>
          <a:xfrm>
            <a:off x="1066800" y="4648200"/>
            <a:ext cx="7239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For class Wednesday, your TA will send you a separate zoom link, where you will work on the exercises in Chapter 4.1-4.4</a:t>
            </a:r>
          </a:p>
        </p:txBody>
      </p:sp>
    </p:spTree>
    <p:extLst>
      <p:ext uri="{BB962C8B-B14F-4D97-AF65-F5344CB8AC3E}">
        <p14:creationId xmlns:p14="http://schemas.microsoft.com/office/powerpoint/2010/main" val="126294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For Next Class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668323" cy="4312574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Complete Exercise </a:t>
            </a:r>
            <a:r>
              <a:rPr lang="en-US" altLang="en-US" sz="2400" b="1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4.1 A &amp; B on topic </a:t>
            </a:r>
            <a:r>
              <a:rPr lang="en-US" altLang="en-US" sz="2400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and email it to your TA by </a:t>
            </a:r>
            <a:r>
              <a:rPr lang="en-US" altLang="en-US" sz="2400" b="1" dirty="0">
                <a:solidFill>
                  <a:srgbClr val="FF0000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11:00am on Wednesday 9/23 or lose 5 points</a:t>
            </a:r>
          </a:p>
          <a:p>
            <a:r>
              <a:rPr lang="en-US" alt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Login to Zoom workshop provided by your TA at 12:45 PM on Wednesday 9/23</a:t>
            </a:r>
          </a:p>
          <a:p>
            <a:r>
              <a:rPr lang="en-US" alt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Download the Module 2 Competition Word Document from Blackboard to have it available during the workshop on Zoom</a:t>
            </a:r>
          </a:p>
          <a:p>
            <a:r>
              <a:rPr lang="en-US" altLang="en-US" sz="2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Don’t pack up-alumni speaker </a:t>
            </a:r>
          </a:p>
          <a:p>
            <a:pPr marL="154346" lvl="1" indent="0">
              <a:buNone/>
            </a:pPr>
            <a:endParaRPr lang="en-US" altLang="en-US" sz="16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82" y="698397"/>
            <a:ext cx="500438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b="1" dirty="0"/>
              <a:t>WHAT I DON’T DO</a:t>
            </a:r>
            <a:endParaRPr lang="en-US" sz="1700" dirty="0"/>
          </a:p>
          <a:p>
            <a:r>
              <a:rPr lang="en-US" sz="1400" dirty="0"/>
              <a:t>Deal with payroll </a:t>
            </a:r>
          </a:p>
          <a:p>
            <a:r>
              <a:rPr lang="en-US" sz="1400" dirty="0"/>
              <a:t>Deal with employee complaints </a:t>
            </a:r>
          </a:p>
          <a:p>
            <a:r>
              <a:rPr lang="en-US" sz="1400" dirty="0"/>
              <a:t>Tell employees about their healthcare benefits </a:t>
            </a:r>
            <a:endParaRPr lang="en-US" sz="1400" b="1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700" b="1" dirty="0"/>
              <a:t>WHAT I DO</a:t>
            </a:r>
          </a:p>
          <a:p>
            <a:pPr marL="0" indent="0">
              <a:buNone/>
            </a:pPr>
            <a:r>
              <a:rPr lang="en-US" sz="1400" b="1" dirty="0"/>
              <a:t>HR Advisor for Global Consumer Bank </a:t>
            </a:r>
          </a:p>
          <a:p>
            <a:r>
              <a:rPr lang="en-US" sz="1400" dirty="0"/>
              <a:t>Partner with business leaders to help execute their people and talent goals </a:t>
            </a:r>
          </a:p>
          <a:p>
            <a:r>
              <a:rPr lang="en-US" sz="1400" dirty="0"/>
              <a:t>Basically a Coplin for the bank </a:t>
            </a:r>
          </a:p>
          <a:p>
            <a:r>
              <a:rPr lang="en-US" sz="1400" dirty="0"/>
              <a:t>90% Dale Carnegie </a:t>
            </a:r>
          </a:p>
          <a:p>
            <a:pPr marL="457200" lvl="1" indent="0">
              <a:buNone/>
            </a:pPr>
            <a:endParaRPr lang="en-US" sz="1000" dirty="0"/>
          </a:p>
          <a:p>
            <a:pPr marL="457200" lvl="1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400" b="1" dirty="0"/>
              <a:t>Lateral Talent Acquisition for Enterprise Infrastructure, Consumer and Private Bank Technology  </a:t>
            </a:r>
          </a:p>
          <a:p>
            <a:r>
              <a:rPr lang="en-US" sz="1400" dirty="0"/>
              <a:t>Work on recruiting strategy (events, sourcing, branding)</a:t>
            </a:r>
          </a:p>
          <a:p>
            <a:r>
              <a:rPr lang="en-US" sz="1400" dirty="0"/>
              <a:t>Think of ways to get people to work for us and make us look “cool”</a:t>
            </a:r>
          </a:p>
          <a:p>
            <a:r>
              <a:rPr lang="en-US" sz="1400" dirty="0"/>
              <a:t>50% Dale Carnegie, 50% Excel </a:t>
            </a:r>
          </a:p>
          <a:p>
            <a:pPr marL="0" indent="0">
              <a:buNone/>
            </a:pPr>
            <a:endParaRPr lang="en-US" sz="1000" dirty="0"/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6019800" y="228600"/>
            <a:ext cx="2646649" cy="4180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780" y="5791200"/>
            <a:ext cx="5374685" cy="1371600"/>
          </a:xfrm>
        </p:spPr>
        <p:txBody>
          <a:bodyPr>
            <a:normAutofit fontScale="90000"/>
          </a:bodyPr>
          <a:lstStyle/>
          <a:p>
            <a:r>
              <a:rPr lang="en-US" sz="1600" b="1" dirty="0"/>
              <a:t>Contact Info:</a:t>
            </a:r>
            <a:br>
              <a:rPr lang="en-US" sz="1600" dirty="0"/>
            </a:br>
            <a:r>
              <a:rPr lang="en-US" sz="1600" dirty="0">
                <a:hlinkClick r:id="rId3"/>
              </a:rPr>
              <a:t>canela.corrales@citi.com</a:t>
            </a:r>
            <a:br>
              <a:rPr lang="en-US" sz="1600" dirty="0"/>
            </a:br>
            <a:r>
              <a:rPr lang="en-US" sz="1600" b="1" dirty="0"/>
              <a:t>Job Opportunities:</a:t>
            </a:r>
            <a:br>
              <a:rPr lang="en-US" sz="1600" dirty="0"/>
            </a:br>
            <a:r>
              <a:rPr lang="en-US" sz="1600" u="sng" dirty="0">
                <a:hlinkClick r:id="rId4"/>
              </a:rPr>
              <a:t>https://features.citi.com/ourprograms</a:t>
            </a:r>
            <a:r>
              <a:rPr lang="en-US" sz="1600" dirty="0"/>
              <a:t> </a:t>
            </a:r>
            <a:br>
              <a:rPr lang="en-US" dirty="0"/>
            </a:br>
            <a:br>
              <a:rPr lang="en-US" sz="2000" dirty="0"/>
            </a:b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23824" y="4444190"/>
            <a:ext cx="4038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Canela Corrales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HR Analyst at Citigroup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Policy Studies, IM&amp;T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Class of 2019 </a:t>
            </a:r>
          </a:p>
        </p:txBody>
      </p:sp>
    </p:spTree>
    <p:extLst>
      <p:ext uri="{BB962C8B-B14F-4D97-AF65-F5344CB8AC3E}">
        <p14:creationId xmlns:p14="http://schemas.microsoft.com/office/powerpoint/2010/main" val="3193942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6858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I DID IN COLLEGE 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PAF 101 TA (Module 1)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 for Kelsey’s Class (PAF 270??)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Skillz for Success Henninger HS Program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TFA Operations Intern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Juvare Marketing Intern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IVMF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Got yelled at by Coplin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Told Coplin to get his wife flowers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YOU SHOULD DO (IF YOU WANT A JOB)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Listen to Coplin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how to Dale Carnegie people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Excel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Take a class in the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iSchool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 while others are sleeping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Read the news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 to class, party later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6067694707482972713510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830375" cy="5569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415687" y="5334000"/>
            <a:ext cx="40385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Spring 2018, via Snapchat</a:t>
            </a:r>
          </a:p>
        </p:txBody>
      </p:sp>
    </p:spTree>
    <p:extLst>
      <p:ext uri="{BB962C8B-B14F-4D97-AF65-F5344CB8AC3E}">
        <p14:creationId xmlns:p14="http://schemas.microsoft.com/office/powerpoint/2010/main" val="174051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3C8DA0-EC44-974A-8658-0E2DCADE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Email Etiquette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3187BE-9223-3C4E-8EDA-C1685DA11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71600"/>
            <a:ext cx="7010400" cy="4343400"/>
          </a:xfrm>
        </p:spPr>
        <p:txBody>
          <a:bodyPr>
            <a:noAutofit/>
          </a:bodyPr>
          <a:lstStyle/>
          <a:p>
            <a:r>
              <a:rPr lang="en-US" sz="2200" dirty="0"/>
              <a:t>Organized subject line</a:t>
            </a:r>
          </a:p>
          <a:p>
            <a:pPr lvl="1"/>
            <a:r>
              <a:rPr lang="en-US" sz="2200" dirty="0"/>
              <a:t>This should only be a few words </a:t>
            </a:r>
          </a:p>
          <a:p>
            <a:r>
              <a:rPr lang="en-US" sz="2200" dirty="0"/>
              <a:t>Professional greeting </a:t>
            </a:r>
          </a:p>
          <a:p>
            <a:pPr lvl="1"/>
            <a:r>
              <a:rPr lang="en-US" sz="2200" dirty="0"/>
              <a:t>With the title of the person you are emailing if applicable  </a:t>
            </a:r>
          </a:p>
          <a:p>
            <a:r>
              <a:rPr lang="en-US" sz="2200" dirty="0"/>
              <a:t>A quick greeting </a:t>
            </a:r>
          </a:p>
          <a:p>
            <a:pPr lvl="1"/>
            <a:r>
              <a:rPr lang="en-US" sz="2200" dirty="0"/>
              <a:t>Don’t jump right into content </a:t>
            </a:r>
          </a:p>
          <a:p>
            <a:pPr lvl="1"/>
            <a:r>
              <a:rPr lang="en-US" sz="2200" dirty="0"/>
              <a:t>Keep it short, don’t get personal</a:t>
            </a:r>
          </a:p>
          <a:p>
            <a:r>
              <a:rPr lang="en-US" sz="2200" dirty="0"/>
              <a:t>Don’t write a story for the body of the email, just get your point across </a:t>
            </a:r>
          </a:p>
          <a:p>
            <a:r>
              <a:rPr lang="en-US" sz="2200" dirty="0"/>
              <a:t>Close it out with a thank you and a signature if applicable </a:t>
            </a:r>
          </a:p>
          <a:p>
            <a:r>
              <a:rPr lang="en-US" sz="2200" b="1" dirty="0"/>
              <a:t>This is applicable when emailing your TA, but is a lifelong SKILL.</a:t>
            </a:r>
          </a:p>
        </p:txBody>
      </p:sp>
    </p:spTree>
    <p:extLst>
      <p:ext uri="{BB962C8B-B14F-4D97-AF65-F5344CB8AC3E}">
        <p14:creationId xmlns:p14="http://schemas.microsoft.com/office/powerpoint/2010/main" val="265764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the email string!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context</a:t>
            </a:r>
          </a:p>
          <a:p>
            <a:r>
              <a:rPr lang="en-US" dirty="0"/>
              <a:t>So people don’t have to search for your damn previous email</a:t>
            </a:r>
          </a:p>
          <a:p>
            <a:r>
              <a:rPr lang="en-US" dirty="0"/>
              <a:t>Especially when using reply all</a:t>
            </a:r>
          </a:p>
        </p:txBody>
      </p:sp>
    </p:spTree>
    <p:extLst>
      <p:ext uri="{BB962C8B-B14F-4D97-AF65-F5344CB8AC3E}">
        <p14:creationId xmlns:p14="http://schemas.microsoft.com/office/powerpoint/2010/main" val="37097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Competition Points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33972" y="2307091"/>
            <a:ext cx="774746" cy="26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58" marR="0" lvl="0" indent="0" algn="ctr" defTabSz="3857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9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charset="0"/>
                <a:ea typeface="MS PGothic" panose="020B0600070205080204" pitchFamily="34" charset="-128"/>
                <a:cs typeface="Times New Roman" charset="0"/>
                <a:sym typeface="Times New Roman" charset="0"/>
              </a:rPr>
              <a:t>Winners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68" y="2564101"/>
            <a:ext cx="1653393" cy="2137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3034" y="4689198"/>
            <a:ext cx="625683" cy="267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8576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39" b="0" i="1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Times New Roman" pitchFamily="18" charset="0"/>
                <a:ea typeface="MS PGothic" panose="020B0600070205080204" pitchFamily="34" charset="-128"/>
                <a:cs typeface="Times New Roman" pitchFamily="18" charset="0"/>
                <a:sym typeface="Times New Roman" pitchFamily="18" charset="0"/>
              </a:rPr>
              <a:t>Losers</a:t>
            </a:r>
            <a:endParaRPr kumimoji="0" lang="en-US" sz="760" b="0" i="1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Times New Roman" pitchFamily="18" charset="0"/>
              <a:ea typeface="MS PGothic" panose="020B0600070205080204" pitchFamily="34" charset="-128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971" y="4951177"/>
            <a:ext cx="973711" cy="2092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385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As of 09/18/2020</a:t>
            </a:r>
            <a:endParaRPr kumimoji="0" lang="en-US" sz="7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9A063B8-8C0E-DF42-929F-722287703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745" y="2347043"/>
            <a:ext cx="103939" cy="363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1435" tIns="25718" rIns="51435" bIns="2571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01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</a:br>
            <a:endParaRPr kumimoji="0" lang="en-US" altLang="en-US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851F58B-9A0A-7748-BD65-CF5CEE4886DF}"/>
              </a:ext>
            </a:extLst>
          </p:cNvPr>
          <p:cNvGraphicFramePr>
            <a:graphicFrameLocks noGrp="1"/>
          </p:cNvGraphicFramePr>
          <p:nvPr/>
        </p:nvGraphicFramePr>
        <p:xfrm>
          <a:off x="5791200" y="1905000"/>
          <a:ext cx="1689054" cy="4534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192">
                  <a:extLst>
                    <a:ext uri="{9D8B030D-6E8A-4147-A177-3AD203B41FA5}">
                      <a16:colId xmlns:a16="http://schemas.microsoft.com/office/drawing/2014/main" val="2044096137"/>
                    </a:ext>
                  </a:extLst>
                </a:gridCol>
                <a:gridCol w="1041862">
                  <a:extLst>
                    <a:ext uri="{9D8B030D-6E8A-4147-A177-3AD203B41FA5}">
                      <a16:colId xmlns:a16="http://schemas.microsoft.com/office/drawing/2014/main" val="3340991414"/>
                    </a:ext>
                  </a:extLst>
                </a:gridCol>
              </a:tblGrid>
              <a:tr h="995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Groups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Points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075030219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2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5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46400305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4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4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395447152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8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4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922023641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11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lvl="0" indent="0" algn="l" defTabSz="51448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1" dirty="0"/>
                        <a:t>4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22699024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13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lvl="0" indent="0" algn="l" defTabSz="51448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1" dirty="0"/>
                        <a:t>4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674006115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5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marL="0" marR="0" lvl="0" indent="0" algn="l" defTabSz="514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3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382501017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9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lvl="0" algn="l" defTabSz="514487" eaLnBrk="1" fontAlgn="auto" latinLnBrk="0" hangingPunct="1">
                        <a:buNone/>
                        <a:tabLst/>
                        <a:defRPr/>
                      </a:pPr>
                      <a:r>
                        <a:rPr lang="en-US" sz="1400" b="1" dirty="0"/>
                        <a:t>3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037143073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14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3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04864159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7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679604216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10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54188312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12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37971752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15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2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351286784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17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2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822355887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2997389663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16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994087628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3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4285861512"/>
                  </a:ext>
                </a:extLst>
              </a:tr>
              <a:tr h="24063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dirty="0"/>
                        <a:t>6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0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956938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95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2.5 Clarification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47800"/>
            <a:ext cx="7668323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2010 Census data is available, use that on your exercise.</a:t>
            </a:r>
          </a:p>
          <a:p>
            <a:endParaRPr lang="en-US" dirty="0"/>
          </a:p>
          <a:p>
            <a:r>
              <a:rPr lang="en-US" dirty="0"/>
              <a:t>If 2010 data is NOT available, use the most recent time period of data that American Fact Finder provides for that category.</a:t>
            </a:r>
          </a:p>
          <a:p>
            <a:endParaRPr lang="en-US" dirty="0"/>
          </a:p>
          <a:p>
            <a:r>
              <a:rPr lang="en-US" dirty="0"/>
              <a:t>Don’t put % sign or $ sign with your table answers or you will lose a point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385337"/>
              </p:ext>
            </p:extLst>
          </p:nvPr>
        </p:nvGraphicFramePr>
        <p:xfrm>
          <a:off x="5486400" y="5876014"/>
          <a:ext cx="2711450" cy="592372"/>
        </p:xfrm>
        <a:graphic>
          <a:graphicData uri="http://schemas.openxmlformats.org/drawingml/2006/table">
            <a:tbl>
              <a:tblPr firstRow="1" firstCol="1" bandRow="1"/>
              <a:tblGrid>
                <a:gridCol w="1355725">
                  <a:extLst>
                    <a:ext uri="{9D8B030D-6E8A-4147-A177-3AD203B41FA5}">
                      <a16:colId xmlns:a16="http://schemas.microsoft.com/office/drawing/2014/main" val="2635132411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28749511"/>
                    </a:ext>
                  </a:extLst>
                </a:gridCol>
              </a:tblGrid>
              <a:tr h="5923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Persons 65 years and older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06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29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3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players or experts </a:t>
            </a:r>
          </a:p>
        </p:txBody>
      </p:sp>
    </p:spTree>
    <p:extLst>
      <p:ext uri="{BB962C8B-B14F-4D97-AF65-F5344CB8AC3E}">
        <p14:creationId xmlns:p14="http://schemas.microsoft.com/office/powerpoint/2010/main" val="264489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75" dirty="0"/>
              <a:t>Gathering Information From Players and Experts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886700" cy="3263504"/>
          </a:xfrm>
        </p:spPr>
        <p:txBody>
          <a:bodyPr>
            <a:normAutofit fontScale="62500" lnSpcReduction="20000"/>
          </a:bodyPr>
          <a:lstStyle/>
          <a:p>
            <a:r>
              <a:rPr lang="en-US" u="sng" dirty="0"/>
              <a:t>Exercise 3.1</a:t>
            </a:r>
            <a:r>
              <a:rPr lang="en-US" dirty="0"/>
              <a:t>—Selecting three players who deal with your specific societal problem in your selected topic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Part A: an elected government official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Part B: a non-elected player from a government department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Part C: a local, state or national non-profit organization, public interest/lobby group, or political organization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r>
              <a:rPr lang="en-US" u="sng" dirty="0"/>
              <a:t>Exercise 4.1</a:t>
            </a:r>
            <a:r>
              <a:rPr lang="en-US" dirty="0"/>
              <a:t>—Selecting a player from Exercise 3.1 to be your client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33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387618"/>
            <a:ext cx="6096000" cy="1143000"/>
          </a:xfrm>
        </p:spPr>
        <p:txBody>
          <a:bodyPr/>
          <a:lstStyle/>
          <a:p>
            <a:pPr eaLnBrk="1" hangingPunct="1"/>
            <a:r>
              <a:rPr lang="en-US" dirty="0"/>
              <a:t>Finding and Serving Clients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838200" y="1677461"/>
            <a:ext cx="80930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</a:rPr>
              <a:t>Must be a Player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</a:rPr>
              <a:t>Look at Triangle</a:t>
            </a: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3668713" y="3576638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Arial" panose="020B0604020202020204" pitchFamily="34" charset="0"/>
              </a:rPr>
              <a:t>Players</a:t>
            </a: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5029200" y="5165725"/>
            <a:ext cx="236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Arial" panose="020B0604020202020204" pitchFamily="34" charset="0"/>
              </a:rPr>
              <a:t>Public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Arial" panose="020B0604020202020204" pitchFamily="34" charset="0"/>
              </a:rPr>
              <a:t>Policy</a:t>
            </a:r>
          </a:p>
        </p:txBody>
      </p:sp>
      <p:sp>
        <p:nvSpPr>
          <p:cNvPr id="211974" name="Text Box 6"/>
          <p:cNvSpPr txBox="1">
            <a:spLocks noChangeArrowheads="1"/>
          </p:cNvSpPr>
          <p:nvPr/>
        </p:nvSpPr>
        <p:spPr bwMode="auto">
          <a:xfrm>
            <a:off x="1828800" y="5089525"/>
            <a:ext cx="2209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Arial" panose="020B0604020202020204" pitchFamily="34" charset="0"/>
              </a:rPr>
              <a:t>Societal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000" b="1">
                <a:latin typeface="Arial" panose="020B0604020202020204" pitchFamily="34" charset="0"/>
              </a:rPr>
              <a:t>Problems</a:t>
            </a:r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 flipV="1">
            <a:off x="2895600" y="3870325"/>
            <a:ext cx="1219200" cy="1219200"/>
          </a:xfrm>
          <a:prstGeom prst="line">
            <a:avLst/>
          </a:prstGeom>
          <a:noFill/>
          <a:ln w="88900">
            <a:solidFill>
              <a:srgbClr val="003366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>
            <a:off x="5105400" y="3870325"/>
            <a:ext cx="1066800" cy="1295400"/>
          </a:xfrm>
          <a:prstGeom prst="line">
            <a:avLst/>
          </a:prstGeom>
          <a:noFill/>
          <a:ln w="88900">
            <a:solidFill>
              <a:srgbClr val="003366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11977" name="Line 9"/>
          <p:cNvSpPr>
            <a:spLocks noChangeShapeType="1"/>
          </p:cNvSpPr>
          <p:nvPr/>
        </p:nvSpPr>
        <p:spPr bwMode="auto">
          <a:xfrm flipH="1" flipV="1">
            <a:off x="3657600" y="5546725"/>
            <a:ext cx="1828800" cy="0"/>
          </a:xfrm>
          <a:prstGeom prst="line">
            <a:avLst/>
          </a:prstGeom>
          <a:noFill/>
          <a:ln w="88900">
            <a:solidFill>
              <a:srgbClr val="003366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utoUpdateAnimBg="0"/>
      <p:bldP spid="211973" grpId="0" autoUpdateAnimBg="0"/>
      <p:bldP spid="211974" grpId="0" autoUpdateAnimBg="0"/>
      <p:bldP spid="211975" grpId="0" animBg="1"/>
      <p:bldP spid="211976" grpId="0" animBg="1"/>
      <p:bldP spid="211977" grpId="0" animBg="1"/>
    </p:bldLst>
  </p:timing>
</p:sld>
</file>

<file path=ppt/theme/theme1.xml><?xml version="1.0" encoding="utf-8"?>
<a:theme xmlns:a="http://schemas.openxmlformats.org/drawingml/2006/main" name="Continental World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Mod 1" id="{E8B047D8-5DA2-4268-A35E-AF6CAB801908}" vid="{B79BA4AB-9EEB-4CF6-8611-4A938406BEE7}"/>
    </a:ext>
  </a:extLst>
</a:theme>
</file>

<file path=ppt/theme/theme2.xml><?xml version="1.0" encoding="utf-8"?>
<a:theme xmlns:a="http://schemas.openxmlformats.org/drawingml/2006/main" name="1_Continental World 16x9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Mod 1" id="{E8B047D8-5DA2-4268-A35E-AF6CAB801908}" vid="{B79BA4AB-9EEB-4CF6-8611-4A938406BEE7}"/>
    </a:ext>
  </a:extLst>
</a:theme>
</file>

<file path=ppt/theme/theme3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80758EB9B75A459F9F5E4025C4C44D" ma:contentTypeVersion="6" ma:contentTypeDescription="Create a new document." ma:contentTypeScope="" ma:versionID="f3d4f837e4e0e2e887b51db74f7e0d88">
  <xsd:schema xmlns:xsd="http://www.w3.org/2001/XMLSchema" xmlns:xs="http://www.w3.org/2001/XMLSchema" xmlns:p="http://schemas.microsoft.com/office/2006/metadata/properties" xmlns:ns2="378dde1d-f95b-480e-a2f8-2594b11a5a69" xmlns:ns3="3435fdc1-bd18-4e81-ad4b-8ae74479101b" targetNamespace="http://schemas.microsoft.com/office/2006/metadata/properties" ma:root="true" ma:fieldsID="0f835025cb364d4683b4f688fb499511" ns2:_="" ns3:_="">
    <xsd:import namespace="378dde1d-f95b-480e-a2f8-2594b11a5a69"/>
    <xsd:import namespace="3435fdc1-bd18-4e81-ad4b-8ae7447910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dde1d-f95b-480e-a2f8-2594b11a5a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fdc1-bd18-4e81-ad4b-8ae74479101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A834E9-8AF3-41B6-9686-3C5A46F2B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dde1d-f95b-480e-a2f8-2594b11a5a69"/>
    <ds:schemaRef ds:uri="3435fdc1-bd18-4e81-ad4b-8ae7447910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B5B332-6255-4114-95CF-AA3D97A96D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A26347-DA9E-4573-9D54-6EB5511899D0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  <ds:schemaRef ds:uri="3435fdc1-bd18-4e81-ad4b-8ae74479101b"/>
    <ds:schemaRef ds:uri="378dde1d-f95b-480e-a2f8-2594b11a5a69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PAF 101 Template</Template>
  <TotalTime>4918</TotalTime>
  <Words>1168</Words>
  <Application>Microsoft Macintosh PowerPoint</Application>
  <PresentationFormat>On-screen Show (4:3)</PresentationFormat>
  <Paragraphs>257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Segoe UI</vt:lpstr>
      <vt:lpstr>Segoe UI Historic</vt:lpstr>
      <vt:lpstr>Segoe UI Light</vt:lpstr>
      <vt:lpstr>Tahoma</vt:lpstr>
      <vt:lpstr>Times New Roman</vt:lpstr>
      <vt:lpstr>Wingdings</vt:lpstr>
      <vt:lpstr>Continental World 16x9</vt:lpstr>
      <vt:lpstr>1_Continental World 16x9</vt:lpstr>
      <vt:lpstr>1_blank</vt:lpstr>
      <vt:lpstr>PowerPoint Presentation</vt:lpstr>
      <vt:lpstr>Class Agenda</vt:lpstr>
      <vt:lpstr>Email Etiquette</vt:lpstr>
      <vt:lpstr>Include the email string!</vt:lpstr>
      <vt:lpstr>Competition Points</vt:lpstr>
      <vt:lpstr>Exercise 2.5 Clarification</vt:lpstr>
      <vt:lpstr>Chapter 3 </vt:lpstr>
      <vt:lpstr>Gathering Information From Players and Experts</vt:lpstr>
      <vt:lpstr>Finding and Serving Clients</vt:lpstr>
      <vt:lpstr>The Chancellor wants to know if dog do-do is a problem on the QUAD</vt:lpstr>
      <vt:lpstr>Advice on Exercise 4.1B</vt:lpstr>
      <vt:lpstr>Key Concepts: Target Population</vt:lpstr>
      <vt:lpstr>Key Concepts: Sampling</vt:lpstr>
      <vt:lpstr>EX. 4.2 Four Methods of Contact</vt:lpstr>
      <vt:lpstr>EX. 4.2B Is Your Sample Good?</vt:lpstr>
      <vt:lpstr>EX. 4.3 Estimating Sample Size</vt:lpstr>
      <vt:lpstr>EX 4.3 Sample Size Hint</vt:lpstr>
      <vt:lpstr>EX. 4.4 Types of Questions</vt:lpstr>
      <vt:lpstr>Two Closed Choice Questions</vt:lpstr>
      <vt:lpstr>Module 2 Competition | Topic</vt:lpstr>
      <vt:lpstr>For Next Class</vt:lpstr>
      <vt:lpstr>Contact Info: canela.corrales@citi.com Job Opportunities: https://features.citi.com/ourprograms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PAF 101 - Lecture Four</dc:title>
  <dc:subject>Lecture One</dc:subject>
  <dc:creator>Frank Shultz</dc:creator>
  <dc:description>Module One</dc:description>
  <cp:lastModifiedBy>Connor M Muldoon</cp:lastModifiedBy>
  <cp:revision>524</cp:revision>
  <cp:lastPrinted>2020-02-14T17:26:29Z</cp:lastPrinted>
  <dcterms:created xsi:type="dcterms:W3CDTF">2000-01-11T00:07:57Z</dcterms:created>
  <dcterms:modified xsi:type="dcterms:W3CDTF">2020-09-21T17:43:14Z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0x0101002780758EB9B75A459F9F5E4025C4C44D</vt:lpwstr>
  </property>
</Properties>
</file>