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8" r:id="rId5"/>
    <p:sldId id="705" r:id="rId6"/>
    <p:sldId id="465" r:id="rId7"/>
    <p:sldId id="687" r:id="rId8"/>
    <p:sldId id="701" r:id="rId9"/>
    <p:sldId id="700" r:id="rId10"/>
    <p:sldId id="689" r:id="rId11"/>
    <p:sldId id="690" r:id="rId12"/>
    <p:sldId id="691" r:id="rId13"/>
    <p:sldId id="692" r:id="rId14"/>
    <p:sldId id="693" r:id="rId15"/>
    <p:sldId id="694" r:id="rId16"/>
    <p:sldId id="695" r:id="rId17"/>
    <p:sldId id="696" r:id="rId18"/>
    <p:sldId id="703" r:id="rId19"/>
    <p:sldId id="697" r:id="rId20"/>
    <p:sldId id="704" r:id="rId21"/>
    <p:sldId id="698" r:id="rId22"/>
    <p:sldId id="265" r:id="rId23"/>
    <p:sldId id="702" r:id="rId24"/>
    <p:sldId id="295" r:id="rId25"/>
    <p:sldId id="62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E185-E958-4553-B7F3-944AD90127A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ECBCA-6D1C-4D8E-AA1C-393F19D56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A2EE-EFD7-47EE-906A-C2B168609A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3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8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C2940E-259A-4B10-B301-529596EB74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386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88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4731-4AC1-7F4F-AF13-7D72C566D1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813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5966" indent="-283064" defTabSz="916813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2256" indent="-226451" defTabSz="916813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5158" indent="-226451" defTabSz="916813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8060" indent="-226451" defTabSz="916813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0963" indent="-226451" defTabSz="916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43865" indent="-226451" defTabSz="916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96767" indent="-226451" defTabSz="916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49670" indent="-226451" defTabSz="9168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6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CACEAD-B7B0-43A7-BC52-56895AF47A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6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9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28000">
              <a:schemeClr val="accent6">
                <a:lumMod val="40000"/>
                <a:lumOff val="60000"/>
              </a:schemeClr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title="World map"/>
          <p:cNvSpPr>
            <a:spLocks noEditPoints="1"/>
          </p:cNvSpPr>
          <p:nvPr/>
        </p:nvSpPr>
        <p:spPr bwMode="auto">
          <a:xfrm>
            <a:off x="-4762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31844">
                <a:srgbClr val="E3E3E3"/>
              </a:gs>
              <a:gs pos="0">
                <a:srgbClr val="E3E3E3"/>
              </a:gs>
              <a:gs pos="59300">
                <a:srgbClr val="E3E3E3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sz="1350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3" y="1828803"/>
            <a:ext cx="9756140" cy="3048001"/>
          </a:xfrm>
        </p:spPr>
        <p:txBody>
          <a:bodyPr>
            <a:normAutofit/>
          </a:bodyPr>
          <a:lstStyle>
            <a:lvl1pPr algn="ctr">
              <a:defRPr sz="4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029" y="285750"/>
            <a:ext cx="10593844" cy="1143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938" y="6448427"/>
            <a:ext cx="1396623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BACFD2-7A51-4A19-B86B-1634DFA9DEB6}" type="datetimeFigureOut">
              <a:rPr lang="en-US" smtClean="0"/>
              <a:pPr>
                <a:defRPr/>
              </a:pPr>
              <a:t>9/14/20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9153" y="6448427"/>
            <a:ext cx="6639905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C4F625-BDA0-4A70-939E-F6271450E12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10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1" y="685800"/>
            <a:ext cx="741806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938" y="6448427"/>
            <a:ext cx="1396623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92140A-1F7E-4537-9E22-AF14A8B71841}" type="datetimeFigureOut">
              <a:rPr lang="en-US" smtClean="0"/>
              <a:pPr>
                <a:defRPr/>
              </a:pPr>
              <a:t>9/14/20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9153" y="6448427"/>
            <a:ext cx="6639905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7DA20A-9FBE-4A45-B5F1-F3DD471E256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67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-Only">
  <p:cSld name="Heading-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D44500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126364" y="6337183"/>
            <a:ext cx="6084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19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19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19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19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19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19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19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19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19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hape 24"/>
          <p:cNvCxnSpPr/>
          <p:nvPr/>
        </p:nvCxnSpPr>
        <p:spPr>
          <a:xfrm>
            <a:off x="1066803" y="923514"/>
            <a:ext cx="10667999" cy="0"/>
          </a:xfrm>
          <a:prstGeom prst="straightConnector1">
            <a:avLst/>
          </a:prstGeom>
          <a:noFill/>
          <a:ln w="12700" cap="flat" cmpd="sng">
            <a:solidFill>
              <a:srgbClr val="D445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66800" y="253938"/>
            <a:ext cx="10668000" cy="63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4500"/>
              </a:buClr>
              <a:buSzPts val="3600"/>
              <a:buFont typeface="Arial"/>
              <a:buNone/>
              <a:defRPr sz="2025" b="0" i="0" u="none" strike="noStrike" cap="none">
                <a:solidFill>
                  <a:srgbClr val="D445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013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013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013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013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013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013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013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013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66802" y="1876684"/>
            <a:ext cx="10667999" cy="364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257175" marR="0" lvl="0" indent="-12858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3E3D3C"/>
              </a:buClr>
              <a:buSzPts val="4400"/>
              <a:buFont typeface="Arial"/>
              <a:buNone/>
              <a:defRPr sz="2475" b="0" i="0" u="none" strike="noStrike" cap="none">
                <a:solidFill>
                  <a:srgbClr val="3E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1525" marR="0" lvl="2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5875" marR="0" lvl="4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43050" marR="0" lvl="5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5" marR="0" lvl="6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400" marR="0" lvl="7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5" marR="0" lvl="8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1066802" y="1094052"/>
            <a:ext cx="10667999" cy="48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257175" marR="0" lvl="0" indent="-12858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6F777D"/>
              </a:buClr>
              <a:buSzPts val="2400"/>
              <a:buFont typeface="Arial"/>
              <a:buNone/>
              <a:defRPr sz="1350" b="0" i="1" u="none" strike="noStrike" cap="none">
                <a:solidFill>
                  <a:srgbClr val="6F77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1525" marR="0" lvl="2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5875" marR="0" lvl="4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543050" marR="0" lvl="5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5" marR="0" lvl="6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400" marR="0" lvl="7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5" marR="0" lvl="8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Shape 28" descr="Syracuse University official identity wordmar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800" y="6417235"/>
            <a:ext cx="1363304" cy="173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hape 29"/>
          <p:cNvCxnSpPr/>
          <p:nvPr/>
        </p:nvCxnSpPr>
        <p:spPr>
          <a:xfrm>
            <a:off x="1066803" y="6196914"/>
            <a:ext cx="10667999" cy="0"/>
          </a:xfrm>
          <a:prstGeom prst="straightConnector1">
            <a:avLst/>
          </a:prstGeom>
          <a:noFill/>
          <a:ln w="9525" cap="flat" cmpd="sng">
            <a:solidFill>
              <a:srgbClr val="D445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2496967" y="6337183"/>
            <a:ext cx="8629396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257175" marR="0" lvl="0" indent="-12858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6F777D"/>
              </a:buClr>
              <a:buSzPts val="1100"/>
              <a:buFont typeface="Arial"/>
              <a:buNone/>
              <a:defRPr sz="619" b="0" i="0" u="none" strike="noStrike" cap="none">
                <a:solidFill>
                  <a:srgbClr val="6F77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6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1525" marR="0" lvl="2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6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6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5875" marR="0" lvl="4" indent="-1285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61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43050" marR="0" lvl="5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00225" marR="0" lvl="6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57400" marR="0" lvl="7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314575" marR="0" lvl="8" indent="-19288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8698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7201" y="228601"/>
            <a:ext cx="10224431" cy="1034415"/>
          </a:xfrm>
        </p:spPr>
        <p:txBody>
          <a:bodyPr/>
          <a:lstStyle>
            <a:lvl1pPr>
              <a:defRPr b="1" u="none" cap="none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1" y="1447800"/>
            <a:ext cx="10224431" cy="4312574"/>
          </a:xfrm>
        </p:spPr>
        <p:txBody>
          <a:bodyPr/>
          <a:lstStyle>
            <a:lvl1pPr marL="205795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77291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548786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720282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891778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2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1" y="341819"/>
            <a:ext cx="1228263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7200" y="6172201"/>
            <a:ext cx="8700429" cy="1868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27201" y="1263015"/>
            <a:ext cx="10224431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4" y="3429004"/>
            <a:ext cx="9756140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9" y="685805"/>
            <a:ext cx="7855108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938" y="6448427"/>
            <a:ext cx="1396623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FFE05C-5DAA-4241-845B-C0C3B9264028}" type="datetimeFigureOut">
              <a:rPr lang="en-US" smtClean="0"/>
              <a:pPr>
                <a:defRPr/>
              </a:pPr>
              <a:t>9/14/20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9153" y="6448427"/>
            <a:ext cx="6639905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5C7335-B016-47A7-9C71-E5984503EF2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17934" y="6019800"/>
            <a:ext cx="10224431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505015" y="796705"/>
            <a:ext cx="1228263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2" y="1828800"/>
            <a:ext cx="470996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53938" y="6448427"/>
            <a:ext cx="1396623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E256E0-5392-4B2D-BA88-C84D8531AA2C}" type="datetimeFigureOut">
              <a:rPr lang="en-US" smtClean="0"/>
              <a:pPr>
                <a:defRPr/>
              </a:pPr>
              <a:t>9/14/20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9153" y="6448427"/>
            <a:ext cx="6639905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64567F-F40F-4233-B45D-48F9270D56E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51897" y="1600200"/>
            <a:ext cx="10224431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813" y="274639"/>
            <a:ext cx="201591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3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4"/>
            <a:ext cx="4710387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3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4"/>
            <a:ext cx="4710387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53938" y="6448427"/>
            <a:ext cx="1396623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736E9B-56A3-4AA9-ABA0-9D6BB075C7EE}" type="datetimeFigureOut">
              <a:rPr lang="en-US" smtClean="0"/>
              <a:pPr>
                <a:defRPr/>
              </a:pPr>
              <a:t>9/14/20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09153" y="6448427"/>
            <a:ext cx="6639905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9BBE0-7028-4C97-BBE5-CD6E41329F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51470" y="1600200"/>
            <a:ext cx="10224431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879" y="202563"/>
            <a:ext cx="201591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53938" y="6448427"/>
            <a:ext cx="1396623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AA43BF-F51D-4C5D-98E6-679B00B6072B}" type="datetimeFigureOut">
              <a:rPr lang="en-US" smtClean="0"/>
              <a:pPr>
                <a:defRPr/>
              </a:pPr>
              <a:t>9/14/20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09153" y="6448427"/>
            <a:ext cx="6639905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B94B5B-7615-42ED-A1AD-AD2D45F9006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09153" y="1600200"/>
            <a:ext cx="10224431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01" y="181450"/>
            <a:ext cx="201591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53938" y="6448427"/>
            <a:ext cx="1396623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A2EBA6-F7C9-4648-8022-99F494EB50F5}" type="datetimeFigureOut">
              <a:rPr lang="en-US" smtClean="0"/>
              <a:pPr>
                <a:defRPr/>
              </a:pPr>
              <a:t>9/14/20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09153" y="6448427"/>
            <a:ext cx="6639905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565228-9760-4E2D-83F9-2E2AB88CD00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7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3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3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53938" y="6448427"/>
            <a:ext cx="1396623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997085-E65B-4F59-AE96-2EA8E51857F3}" type="datetimeFigureOut">
              <a:rPr lang="en-US" smtClean="0"/>
              <a:pPr>
                <a:defRPr/>
              </a:pPr>
              <a:t>9/14/20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9153" y="6448427"/>
            <a:ext cx="6639905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F2D0B1-1AE6-40DA-8096-94615BD1A0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81363" y="6096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45" y="4860289"/>
            <a:ext cx="201591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3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2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3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53938" y="6448427"/>
            <a:ext cx="1396623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2E1B4C-89DD-46EF-8AD0-9785E97ED4F7}" type="datetimeFigureOut">
              <a:rPr lang="en-US" smtClean="0"/>
              <a:pPr>
                <a:defRPr/>
              </a:pPr>
              <a:t>9/14/20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9153" y="6448427"/>
            <a:ext cx="6639905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8226B8-DDE6-4FE5-962A-508615ABFD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81363" y="685801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572" y="4830445"/>
            <a:ext cx="201591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6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5" y="274638"/>
            <a:ext cx="7113267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4" y="1828800"/>
            <a:ext cx="975614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844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tx1">
              <a:lumMod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topbias.syr.edu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morin@syr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morin@syr.edu" TargetMode="External"/><Relationship Id="rId2" Type="http://schemas.openxmlformats.org/officeDocument/2006/relationships/hyperlink" Target="https://syracuseuniversity.qualtrics.com/jfe/form/SV_3dQJrOdU84gbnu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whitcom@syr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1727201" y="15240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Announcements</a:t>
            </a:r>
          </a:p>
          <a:p>
            <a:pPr eaLnBrk="1" hangingPunct="1"/>
            <a:r>
              <a:rPr lang="en-US" altLang="en-US" dirty="0"/>
              <a:t>Speaker: Deka </a:t>
            </a:r>
            <a:r>
              <a:rPr lang="en-US" altLang="en-US" dirty="0" err="1"/>
              <a:t>Dancil</a:t>
            </a:r>
            <a:endParaRPr lang="en-US" altLang="en-US" dirty="0"/>
          </a:p>
          <a:p>
            <a:pPr eaLnBrk="1" hangingPunct="1"/>
            <a:r>
              <a:rPr lang="en-US" altLang="en-US" dirty="0"/>
              <a:t>Next Class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Snapple Fact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7077" y="2012100"/>
            <a:ext cx="6000749" cy="2734865"/>
          </a:xfrm>
        </p:spPr>
        <p:txBody>
          <a:bodyPr/>
          <a:lstStyle/>
          <a:p>
            <a:r>
              <a:rPr lang="en-US" dirty="0"/>
              <a:t>“For every 100 people born into poverty in the United States only 4 will make it to the upper-middle class.”</a:t>
            </a:r>
          </a:p>
          <a:p>
            <a:endParaRPr lang="en-US" dirty="0"/>
          </a:p>
          <a:p>
            <a:r>
              <a:rPr lang="en-US" dirty="0"/>
              <a:t>“For every 100 people born into poverty in the United States only 16 will make it to the middle class.”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01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SO hard to escape poverty?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7077" y="1758003"/>
            <a:ext cx="6000749" cy="3603009"/>
          </a:xfrm>
        </p:spPr>
        <p:txBody>
          <a:bodyPr>
            <a:normAutofit/>
          </a:bodyPr>
          <a:lstStyle/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Cliff effect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Severely underfunded and inadequate public education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It’s expensive to be poor! 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Transportation barrier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Lack of affordable housing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Lack of affordable childcare options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Lack of opportunity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76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look like in real life?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7" r="26299" b="27220"/>
          <a:stretch/>
        </p:blipFill>
        <p:spPr>
          <a:xfrm>
            <a:off x="3108524" y="2078356"/>
            <a:ext cx="2171700" cy="71866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5"/>
          <a:stretch/>
        </p:blipFill>
        <p:spPr>
          <a:xfrm>
            <a:off x="3267076" y="3352934"/>
            <a:ext cx="2026227" cy="184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r="14833" b="6061"/>
          <a:stretch/>
        </p:blipFill>
        <p:spPr>
          <a:xfrm>
            <a:off x="5366699" y="2078355"/>
            <a:ext cx="2210452" cy="3324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7" r="13104"/>
          <a:stretch/>
        </p:blipFill>
        <p:spPr>
          <a:xfrm>
            <a:off x="7249392" y="2142920"/>
            <a:ext cx="2078182" cy="31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6878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look like in real life?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9" r="2086" b="2809"/>
          <a:stretch/>
        </p:blipFill>
        <p:spPr>
          <a:xfrm>
            <a:off x="3124201" y="1943101"/>
            <a:ext cx="1868618" cy="309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5" r="3330" b="19271"/>
          <a:stretch/>
        </p:blipFill>
        <p:spPr>
          <a:xfrm>
            <a:off x="5467350" y="1943102"/>
            <a:ext cx="3714750" cy="1045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5" b="22502"/>
          <a:stretch/>
        </p:blipFill>
        <p:spPr>
          <a:xfrm>
            <a:off x="5383516" y="3200401"/>
            <a:ext cx="3850364" cy="16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648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look like in real life?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r="12376" b="-3046"/>
          <a:stretch/>
        </p:blipFill>
        <p:spPr>
          <a:xfrm>
            <a:off x="3067052" y="1885951"/>
            <a:ext cx="3491345" cy="175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3864876"/>
            <a:ext cx="535781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283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this Matter to Policy Studies Majors?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1487" indent="-342900">
              <a:buFont typeface="Arial" panose="020B0604020202020204" pitchFamily="34" charset="0"/>
              <a:buChar char="•"/>
            </a:pPr>
            <a:r>
              <a:rPr lang="en-US" dirty="0"/>
              <a:t>Inequality in our country has been created through policy</a:t>
            </a:r>
          </a:p>
          <a:p>
            <a:pPr marL="471487" indent="-342900">
              <a:buFont typeface="Arial" panose="020B0604020202020204" pitchFamily="34" charset="0"/>
              <a:buChar char="•"/>
            </a:pPr>
            <a:r>
              <a:rPr lang="en-US" dirty="0"/>
              <a:t>Structural Violence</a:t>
            </a:r>
          </a:p>
          <a:p>
            <a:pPr marL="471487" indent="-342900">
              <a:buFont typeface="Arial" panose="020B0604020202020204" pitchFamily="34" charset="0"/>
              <a:buChar char="•"/>
            </a:pPr>
            <a:r>
              <a:rPr lang="en-US" dirty="0"/>
              <a:t>You are future policy makers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96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Humane Obligation for Future “Do-gooders”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583" y="1280160"/>
            <a:ext cx="6275244" cy="4050145"/>
          </a:xfrm>
        </p:spPr>
        <p:txBody>
          <a:bodyPr>
            <a:normAutofit/>
          </a:bodyPr>
          <a:lstStyle/>
          <a:p>
            <a:pPr indent="-257175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Simply believing in inequality and having good intentions is not enough</a:t>
            </a:r>
          </a:p>
          <a:p>
            <a:pPr indent="-257175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Empathy, not sympathy</a:t>
            </a:r>
          </a:p>
          <a:p>
            <a:pPr indent="-257175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Respect the experience of, value, &amp; uplift credible messengers</a:t>
            </a:r>
          </a:p>
          <a:p>
            <a:pPr indent="-257175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Don’t be a band-aider - 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lways look for the why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0873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Organizations Doing Good in Syracuse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587" indent="0"/>
            <a:r>
              <a:rPr lang="en-US" dirty="0"/>
              <a:t>Boys &amp; Girls Clubs </a:t>
            </a:r>
          </a:p>
          <a:p>
            <a:pPr marL="128587" indent="0"/>
            <a:r>
              <a:rPr lang="en-US" dirty="0"/>
              <a:t>Rescue Mission</a:t>
            </a:r>
          </a:p>
          <a:p>
            <a:pPr marL="128587" indent="0"/>
            <a:r>
              <a:rPr lang="en-US" dirty="0"/>
              <a:t>PEACE, Inc.</a:t>
            </a:r>
          </a:p>
          <a:p>
            <a:pPr marL="128587" indent="0"/>
            <a:r>
              <a:rPr lang="en-US" dirty="0"/>
              <a:t>Rise Above Poverty</a:t>
            </a:r>
          </a:p>
          <a:p>
            <a:pPr marL="128587" indent="0"/>
            <a:r>
              <a:rPr lang="en-US" dirty="0"/>
              <a:t>Legal Services of CNY</a:t>
            </a:r>
          </a:p>
          <a:p>
            <a:pPr marL="128587" indent="0"/>
            <a:r>
              <a:rPr lang="en-US" dirty="0"/>
              <a:t>CNY Diaper Bank</a:t>
            </a:r>
          </a:p>
          <a:p>
            <a:pPr marL="128587" indent="0"/>
            <a:r>
              <a:rPr lang="en-US" dirty="0"/>
              <a:t>Samaritan Center</a:t>
            </a:r>
          </a:p>
          <a:p>
            <a:pPr marL="128587" indent="0"/>
            <a:endParaRPr lang="en-US" dirty="0"/>
          </a:p>
          <a:p>
            <a:pPr marL="128587" indent="0"/>
            <a:endParaRPr lang="en-US" dirty="0"/>
          </a:p>
          <a:p>
            <a:pPr marL="128587" indent="0"/>
            <a:endParaRPr lang="en-US" dirty="0"/>
          </a:p>
          <a:p>
            <a:pPr marL="128587" indent="0"/>
            <a:endParaRPr lang="en-US" dirty="0"/>
          </a:p>
          <a:p>
            <a:pPr marL="471487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6514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-US"/>
              <a:pPr defTabSz="685800"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Doing Good &amp; Well @ SU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15222" y="2052533"/>
            <a:ext cx="6152605" cy="3154943"/>
          </a:xfrm>
        </p:spPr>
        <p:txBody>
          <a:bodyPr>
            <a:normAutofit lnSpcReduction="10000"/>
          </a:bodyPr>
          <a:lstStyle/>
          <a:p>
            <a:pPr marL="450056" indent="-321469">
              <a:buFont typeface="Arial" panose="020B0604020202020204" pitchFamily="34" charset="0"/>
              <a:buChar char="•"/>
            </a:pPr>
            <a:r>
              <a:rPr lang="en-US" sz="1800" dirty="0"/>
              <a:t>Recognize</a:t>
            </a:r>
          </a:p>
          <a:p>
            <a:pPr marL="450056" indent="-321469">
              <a:buFont typeface="Arial" panose="020B0604020202020204" pitchFamily="34" charset="0"/>
              <a:buChar char="•"/>
            </a:pPr>
            <a:r>
              <a:rPr lang="en-US" sz="1800" dirty="0"/>
              <a:t>Report </a:t>
            </a:r>
          </a:p>
          <a:p>
            <a:pPr marL="450056" indent="-321469">
              <a:buFont typeface="Arial" panose="020B0604020202020204" pitchFamily="34" charset="0"/>
              <a:buChar char="•"/>
            </a:pPr>
            <a:r>
              <a:rPr lang="en-US" sz="1800" dirty="0"/>
              <a:t>STOP</a:t>
            </a:r>
          </a:p>
          <a:p>
            <a:pPr marL="128588" indent="0"/>
            <a:endParaRPr lang="en-US" sz="1800" dirty="0"/>
          </a:p>
          <a:p>
            <a:pPr marL="128588" indent="0" algn="ctr"/>
            <a:r>
              <a:rPr lang="en-US" sz="1800" dirty="0"/>
              <a:t>For more information on bias and bias-related incident response on campus or to submit a report visit </a:t>
            </a:r>
            <a:r>
              <a:rPr lang="en-US" sz="1800" dirty="0">
                <a:hlinkClick r:id="rId2"/>
              </a:rPr>
              <a:t>www.stopbias.syr.edu</a:t>
            </a:r>
            <a:endParaRPr lang="en-US" sz="1800" dirty="0"/>
          </a:p>
          <a:p>
            <a:pPr marL="128588" indent="0"/>
            <a:endParaRPr lang="en-US" sz="1800" dirty="0"/>
          </a:p>
          <a:p>
            <a:pPr marL="128588" indent="0" algn="ctr"/>
            <a:r>
              <a:rPr lang="en-US" sz="1800" dirty="0"/>
              <a:t>Deka Dancil – Manager, Bias Response &amp; Education </a:t>
            </a:r>
          </a:p>
          <a:p>
            <a:pPr marL="128588" indent="0" algn="ctr"/>
            <a:r>
              <a:rPr lang="en-US" sz="1800" dirty="0"/>
              <a:t>(315) 443-3514 stopbias@syr.edu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07" y="2206649"/>
            <a:ext cx="1478571" cy="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942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4180"/>
            </a:lvl1pPr>
          </a:lstStyle>
          <a:p>
            <a:r>
              <a:rPr sz="4150" dirty="0">
                <a:latin typeface="Segoe UI Light"/>
                <a:cs typeface="Segoe UI Light"/>
              </a:rPr>
              <a:t>Tori </a:t>
            </a:r>
            <a:r>
              <a:rPr lang="en-US" sz="4150" dirty="0">
                <a:latin typeface="Segoe UI Light"/>
                <a:cs typeface="Segoe UI Light"/>
              </a:rPr>
              <a:t>Shires</a:t>
            </a:r>
            <a:endParaRPr lang="en-US" sz="4150" dirty="0"/>
          </a:p>
        </p:txBody>
      </p:sp>
      <p:pic>
        <p:nvPicPr>
          <p:cNvPr id="115" name="50287026_10156030109686728_183529554483924172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90" y="2019849"/>
            <a:ext cx="4457263" cy="334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5545828" y="2657186"/>
            <a:ext cx="7055995" cy="208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/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rPr dirty="0"/>
              <a:t>Tori Shires</a:t>
            </a:r>
            <a:r>
              <a:rPr lang="en-US" dirty="0"/>
              <a:t> </a:t>
            </a:r>
            <a:endParaRPr dirty="0"/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rPr dirty="0"/>
              <a:t>Graduate of Syracuse University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rPr dirty="0"/>
              <a:t>Chief Development Officer at Syracuse Rescue Mission</a:t>
            </a:r>
          </a:p>
          <a:p>
            <a:pPr marL="228600" indent="-2286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500"/>
            </a:pPr>
            <a:r>
              <a:rPr dirty="0"/>
              <a:t>Focus: POVERTY</a:t>
            </a:r>
          </a:p>
        </p:txBody>
      </p:sp>
    </p:spTree>
    <p:extLst>
      <p:ext uri="{BB962C8B-B14F-4D97-AF65-F5344CB8AC3E}">
        <p14:creationId xmlns:p14="http://schemas.microsoft.com/office/powerpoint/2010/main" val="41342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CD1F-E117-1048-A399-02775E94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Chat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432C8-2432-6441-B8D6-E89E48892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Ask questions that you would like </a:t>
            </a:r>
            <a:r>
              <a:rPr lang="en-US" dirty="0" err="1"/>
              <a:t>Coplin</a:t>
            </a:r>
            <a:r>
              <a:rPr lang="en-US" dirty="0"/>
              <a:t> or speaker to answer</a:t>
            </a:r>
          </a:p>
          <a:p>
            <a:r>
              <a:rPr lang="en-US" dirty="0"/>
              <a:t>Do not clutter it with your thoughts and feelings </a:t>
            </a:r>
          </a:p>
          <a:p>
            <a:r>
              <a:rPr lang="en-US" dirty="0"/>
              <a:t>Your TA will be watching for inappropriate behavior, which is the same as poor participation </a:t>
            </a:r>
            <a:r>
              <a:rPr lang="en-US" dirty="0">
                <a:solidFill>
                  <a:srgbClr val="FF0000"/>
                </a:solidFill>
              </a:rPr>
              <a:t>(-5 points)</a:t>
            </a:r>
          </a:p>
          <a:p>
            <a:r>
              <a:rPr lang="en-US" dirty="0"/>
              <a:t>Keep questions relevant </a:t>
            </a:r>
          </a:p>
          <a:p>
            <a:r>
              <a:rPr lang="en-US" dirty="0"/>
              <a:t>Raising hand increases probability of getting called on</a:t>
            </a:r>
          </a:p>
        </p:txBody>
      </p:sp>
    </p:spTree>
    <p:extLst>
      <p:ext uri="{BB962C8B-B14F-4D97-AF65-F5344CB8AC3E}">
        <p14:creationId xmlns:p14="http://schemas.microsoft.com/office/powerpoint/2010/main" val="13669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8680-90CA-4C14-8621-582AEF8B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/>
                <a:cs typeface="Segoe UI Light"/>
              </a:rPr>
              <a:t>Extra Credit Opportunity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57640-3C51-4A9F-9DB1-04D08EBB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05740" indent="-171450"/>
            <a:r>
              <a:rPr lang="en-US" dirty="0">
                <a:latin typeface="Segoe UI Light"/>
                <a:cs typeface="Segoe UI Light"/>
              </a:rPr>
              <a:t>Email your TA a question about public policy regarding poverty by 11:00 am on 9/16</a:t>
            </a:r>
          </a:p>
          <a:p>
            <a:pPr marL="377190" lvl="1" indent="-171450"/>
            <a:r>
              <a:rPr lang="en-US" dirty="0">
                <a:latin typeface="Segoe UI Light"/>
                <a:cs typeface="Segoe UI Light"/>
              </a:rPr>
              <a:t>If every member in your group hands in a question your group will earn </a:t>
            </a:r>
            <a:r>
              <a:rPr lang="en-US" dirty="0">
                <a:solidFill>
                  <a:srgbClr val="FF0000"/>
                </a:solidFill>
                <a:latin typeface="Segoe UI Light"/>
                <a:cs typeface="Segoe UI Light"/>
              </a:rPr>
              <a:t>1 extra credit point. </a:t>
            </a:r>
            <a:endParaRPr lang="en-US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12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Module Regrade Instructions 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1727201" y="1447800"/>
            <a:ext cx="10224431" cy="504599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If you believe a TA made a mistake grading your module, you can submit a regrade to potentially receive points back</a:t>
            </a:r>
          </a:p>
          <a:p>
            <a:r>
              <a:rPr lang="en-US" altLang="en-US" sz="2800" b="1" dirty="0">
                <a:solidFill>
                  <a:srgbClr val="FF0000"/>
                </a:solidFill>
              </a:rPr>
              <a:t>This is not an opportunity for you to fix your mistakes!</a:t>
            </a:r>
          </a:p>
          <a:p>
            <a:r>
              <a:rPr lang="en-US" altLang="en-US" sz="2800"/>
              <a:t>Regrade templates </a:t>
            </a:r>
            <a:r>
              <a:rPr lang="en-US" altLang="en-US" sz="2800" dirty="0"/>
              <a:t>with examples are available under “Information” </a:t>
            </a:r>
            <a:r>
              <a:rPr lang="en-US" altLang="en-US" sz="2800" dirty="0">
                <a:sym typeface="Wingdings" pitchFamily="2" charset="2"/>
              </a:rPr>
              <a:t> “Resources”</a:t>
            </a:r>
            <a:endParaRPr lang="en-US" altLang="en-US" sz="2800" dirty="0"/>
          </a:p>
          <a:p>
            <a:r>
              <a:rPr lang="en-US" altLang="en-US" sz="2800" dirty="0"/>
              <a:t>Copy the template </a:t>
            </a:r>
            <a:r>
              <a:rPr lang="en-US" altLang="en-US" sz="2800" b="1" dirty="0"/>
              <a:t>directly into the body of the email</a:t>
            </a:r>
            <a:r>
              <a:rPr lang="en-US" altLang="en-US" sz="2800" dirty="0"/>
              <a:t>. </a:t>
            </a:r>
          </a:p>
          <a:p>
            <a:r>
              <a:rPr lang="en-US" altLang="en-US" sz="2800" dirty="0"/>
              <a:t>Email your completed regrade template </a:t>
            </a:r>
            <a:r>
              <a:rPr lang="en-US" altLang="en-US" sz="2800" b="1" dirty="0"/>
              <a:t>AND</a:t>
            </a:r>
            <a:r>
              <a:rPr lang="en-US" altLang="en-US" sz="2800" dirty="0"/>
              <a:t> your graded module to Sarah Morin at </a:t>
            </a:r>
            <a:r>
              <a:rPr lang="en-US" altLang="en-US" sz="2800" dirty="0">
                <a:hlinkClick r:id="rId3"/>
              </a:rPr>
              <a:t>smorin@syr.edu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sp>
        <p:nvSpPr>
          <p:cNvPr id="7172" name="AutoShape 5" descr="https://outlook.com/owa/attachment.ashx?id=RgAAAABty2KMIIW3Q6iIIfBTt%2f2lBwBqJyoP7Su0QLbEP0Rd0aouAAAAAANJAAA9OZSr43avTbb2urgcBs%2f7AAA23r0yAAAJ&amp;attcnt=1&amp;attid0=BAAAAAAA&amp;attcid0=9246c49d-63f5-4ad4-a619-1969a6e8ab23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191" y="1447800"/>
            <a:ext cx="8138533" cy="52540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Fill out Deka’s speaker survey by 12:45 PM on Wednesday 9/16 </a:t>
            </a:r>
            <a:r>
              <a:rPr lang="en-US" dirty="0">
                <a:solidFill>
                  <a:srgbClr val="FF0000"/>
                </a:solidFill>
              </a:rPr>
              <a:t>or lose 5 points</a:t>
            </a:r>
          </a:p>
          <a:p>
            <a:pPr lvl="1"/>
            <a:r>
              <a:rPr lang="en-US" dirty="0" err="1"/>
              <a:t>Link:</a:t>
            </a:r>
            <a:r>
              <a:rPr lang="en-US" dirty="0" err="1">
                <a:hlinkClick r:id="rId2"/>
              </a:rPr>
              <a:t>https</a:t>
            </a:r>
            <a:r>
              <a:rPr lang="en-US" dirty="0">
                <a:hlinkClick r:id="rId2"/>
              </a:rPr>
              <a:t>://syracuseuniversity.qualtrics.com/jfe/form/SV_3dQJrOdU84gbnuJ</a:t>
            </a:r>
            <a:endParaRPr lang="en-US" dirty="0"/>
          </a:p>
          <a:p>
            <a:r>
              <a:rPr lang="en-US" dirty="0"/>
              <a:t>Email your TA a question for Tori by 11:00 am on Wednesday 9/16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come prepared to ask it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Submit Regrade Template and graded Module 1 paper attached in an email to Sarah Morin at </a:t>
            </a:r>
            <a:r>
              <a:rPr lang="en-US" u="sng" dirty="0">
                <a:hlinkClick r:id="rId3"/>
              </a:rPr>
              <a:t>smorin@syr.edu</a:t>
            </a:r>
            <a:r>
              <a:rPr lang="en-US" dirty="0"/>
              <a:t> no later than </a:t>
            </a:r>
            <a:r>
              <a:rPr lang="en-US" dirty="0">
                <a:solidFill>
                  <a:srgbClr val="FF0000"/>
                </a:solidFill>
              </a:rPr>
              <a:t>12:45 on Wednesday 9/16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pPr marL="34299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Competition 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7972" y="2307092"/>
            <a:ext cx="774746" cy="26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8" algn="ctr" defTabSz="385763">
              <a:spcBef>
                <a:spcPct val="50000"/>
              </a:spcBef>
              <a:defRPr/>
            </a:pPr>
            <a:r>
              <a:rPr lang="en-US" sz="1139" i="1" dirty="0">
                <a:solidFill>
                  <a:srgbClr val="336699"/>
                </a:solidFill>
                <a:latin typeface="Times New Roman" charset="0"/>
                <a:cs typeface="Times New Roman" charset="0"/>
                <a:sym typeface="Times New Roman" charset="0"/>
              </a:rPr>
              <a:t>Winners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69" y="2564101"/>
            <a:ext cx="1653393" cy="2137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7035" y="4689199"/>
            <a:ext cx="625683" cy="26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5763">
              <a:spcBef>
                <a:spcPct val="50000"/>
              </a:spcBef>
              <a:defRPr/>
            </a:pPr>
            <a:r>
              <a:rPr lang="en-US" sz="1139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Losers</a:t>
            </a:r>
            <a:endParaRPr lang="en-US" sz="760" i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972" y="4951177"/>
            <a:ext cx="973711" cy="2092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385763"/>
            <a:r>
              <a:rPr lang="en-US" sz="760" dirty="0">
                <a:solidFill>
                  <a:prstClr val="black"/>
                </a:solidFill>
                <a:latin typeface="Arial"/>
                <a:ea typeface="MS PGothic"/>
                <a:cs typeface="Arial"/>
              </a:rPr>
              <a:t>As of 09/11/2020</a:t>
            </a:r>
            <a:endParaRPr lang="en-US" sz="760" dirty="0">
              <a:solidFill>
                <a:prstClr val="black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9A063B8-8C0E-DF42-929F-722287703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746" y="2347043"/>
            <a:ext cx="103939" cy="3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/>
            <a:br>
              <a:rPr lang="en-US" altLang="en-US" sz="1013">
                <a:solidFill>
                  <a:prstClr val="black"/>
                </a:solidFill>
              </a:rPr>
            </a:br>
            <a:endParaRPr lang="en-US" altLang="en-US" sz="1013">
              <a:solidFill>
                <a:prstClr val="black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51F58B-9A0A-7748-BD65-CF5CEE4886DF}"/>
              </a:ext>
            </a:extLst>
          </p:cNvPr>
          <p:cNvGraphicFramePr>
            <a:graphicFrameLocks noGrp="1"/>
          </p:cNvGraphicFramePr>
          <p:nvPr/>
        </p:nvGraphicFramePr>
        <p:xfrm>
          <a:off x="7315200" y="1905000"/>
          <a:ext cx="1689054" cy="4534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192">
                  <a:extLst>
                    <a:ext uri="{9D8B030D-6E8A-4147-A177-3AD203B41FA5}">
                      <a16:colId xmlns:a16="http://schemas.microsoft.com/office/drawing/2014/main" val="2044096137"/>
                    </a:ext>
                  </a:extLst>
                </a:gridCol>
                <a:gridCol w="1041862">
                  <a:extLst>
                    <a:ext uri="{9D8B030D-6E8A-4147-A177-3AD203B41FA5}">
                      <a16:colId xmlns:a16="http://schemas.microsoft.com/office/drawing/2014/main" val="3340991414"/>
                    </a:ext>
                  </a:extLst>
                </a:gridCol>
              </a:tblGrid>
              <a:tr h="995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Groups</a:t>
                      </a:r>
                      <a:endParaRPr lang="en-US" sz="105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Points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75030219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2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</a:t>
                      </a:r>
                      <a:endParaRPr lang="en-US" sz="105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46400305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11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39544715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8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922023641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lvl="0" indent="0" algn="l" defTabSz="51448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2699024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9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lvl="0" indent="0" algn="l" defTabSz="51448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674006115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10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382501017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12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lvl="0" algn="l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03714307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13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</a:t>
                      </a:r>
                      <a:endParaRPr lang="en-US" sz="105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04864159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17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67960421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3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5418831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4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37971752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5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35128678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6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822355887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7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99738966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14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9940876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15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285861512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16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9569380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4997E6-D867-3A42-9D96-06EF52E38113}"/>
              </a:ext>
            </a:extLst>
          </p:cNvPr>
          <p:cNvSpPr txBox="1"/>
          <p:nvPr/>
        </p:nvSpPr>
        <p:spPr>
          <a:xfrm>
            <a:off x="1160949" y="5340086"/>
            <a:ext cx="35474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Groups 2, 5, 10, 13, 14, 15, 16 got a point today for all turning in a question (next class slide) </a:t>
            </a:r>
          </a:p>
        </p:txBody>
      </p:sp>
    </p:spTree>
    <p:extLst>
      <p:ext uri="{BB962C8B-B14F-4D97-AF65-F5344CB8AC3E}">
        <p14:creationId xmlns:p14="http://schemas.microsoft.com/office/powerpoint/2010/main" val="32648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1" y="1553366"/>
            <a:ext cx="6495287" cy="3234431"/>
          </a:xfrm>
        </p:spPr>
        <p:txBody>
          <a:bodyPr>
            <a:noAutofit/>
          </a:bodyPr>
          <a:lstStyle/>
          <a:p>
            <a:r>
              <a:rPr lang="en-US" sz="3200" dirty="0"/>
              <a:t>After each speaker there will be a link in the PowerPoint to a survey</a:t>
            </a:r>
          </a:p>
          <a:p>
            <a:r>
              <a:rPr lang="en-US" sz="3200" dirty="0"/>
              <a:t>You must fill out the survey </a:t>
            </a:r>
            <a:r>
              <a:rPr lang="en-US" sz="3200"/>
              <a:t>before 11:00 am </a:t>
            </a:r>
            <a:r>
              <a:rPr lang="en-US" sz="3200" dirty="0"/>
              <a:t>on the date of the next class or </a:t>
            </a:r>
            <a:r>
              <a:rPr lang="en-US" sz="3200" dirty="0">
                <a:solidFill>
                  <a:srgbClr val="FF0000"/>
                </a:solidFill>
              </a:rPr>
              <a:t>lose 5 points</a:t>
            </a:r>
          </a:p>
          <a:p>
            <a:r>
              <a:rPr lang="en-US" sz="3200" dirty="0"/>
              <a:t>For any questions or concerns regarding speaker surveys please email Alexandra Whitcomb at </a:t>
            </a:r>
            <a:r>
              <a:rPr lang="en-US" sz="3200" u="sng" dirty="0">
                <a:hlinkClick r:id="rId2"/>
              </a:rPr>
              <a:t>awhitcom@syr.edu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C4CA-240E-4885-96DD-19906D5C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/>
                <a:cs typeface="Segoe UI Light"/>
              </a:rPr>
              <a:t>Speaker Presentation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F04D-8C4F-4ED0-B75F-ADDFFDB2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05740" indent="-171450"/>
            <a:r>
              <a:rPr lang="en-US" dirty="0">
                <a:latin typeface="Segoe UI Light"/>
                <a:cs typeface="Segoe UI Light"/>
              </a:rPr>
              <a:t>Be a good listener and questioner! </a:t>
            </a:r>
          </a:p>
          <a:p>
            <a:pPr marL="205740" indent="-171450"/>
            <a:r>
              <a:rPr lang="en-US" dirty="0">
                <a:latin typeface="Segoe UI Light"/>
                <a:cs typeface="Segoe UI Light"/>
              </a:rPr>
              <a:t>Raise your hand to ask a question </a:t>
            </a:r>
            <a:endParaRPr lang="en-US" dirty="0"/>
          </a:p>
          <a:p>
            <a:pPr marL="205740" indent="-171450"/>
            <a:r>
              <a:rPr lang="en-US" dirty="0">
                <a:latin typeface="Segoe UI Light"/>
                <a:cs typeface="Segoe UI Light"/>
              </a:rPr>
              <a:t>Good questions will get 1 point for your group, especially if you give Deka a hard time.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7FDF5-58D0-42B9-8A88-9A27D97A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/>
                <a:cs typeface="Segoe UI Light"/>
              </a:rPr>
              <a:t>Deka </a:t>
            </a:r>
            <a:r>
              <a:rPr lang="en-US" dirty="0" err="1">
                <a:latin typeface="Segoe UI Light"/>
                <a:cs typeface="Segoe UI Light"/>
              </a:rPr>
              <a:t>Dancil</a:t>
            </a:r>
            <a:r>
              <a:rPr lang="en-US" dirty="0">
                <a:latin typeface="Segoe UI Light"/>
                <a:cs typeface="Segoe UI Light"/>
              </a:rPr>
              <a:t> </a:t>
            </a:r>
            <a:endParaRPr lang="en-US" dirty="0"/>
          </a:p>
        </p:txBody>
      </p:sp>
      <p:pic>
        <p:nvPicPr>
          <p:cNvPr id="4" name="Picture 4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D01D109B-ACC2-4ADC-A295-D2586D6AF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953" y="2416068"/>
            <a:ext cx="5104321" cy="287924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5701D-03FC-446D-B9BC-59DC44C21E30}"/>
              </a:ext>
            </a:extLst>
          </p:cNvPr>
          <p:cNvSpPr txBox="1"/>
          <p:nvPr/>
        </p:nvSpPr>
        <p:spPr>
          <a:xfrm>
            <a:off x="5874590" y="2352136"/>
            <a:ext cx="6070314" cy="25160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500" dirty="0"/>
              <a:t>Graduate of Syracuse University</a:t>
            </a:r>
            <a:endParaRPr lang="en-US" sz="2500" dirty="0">
              <a:cs typeface="Calibri" panose="020F0502020204030204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5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500" dirty="0"/>
              <a:t>Works at Syracuse University in the 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 Department of Inclusion, Communication, </a:t>
            </a:r>
            <a:endParaRPr lang="en-US" sz="25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500" dirty="0"/>
              <a:t> and Citizenship</a:t>
            </a:r>
            <a:endParaRPr lang="en-US" sz="2500" dirty="0">
              <a:cs typeface="Calibri" panose="020F0502020204030204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5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500" dirty="0"/>
              <a:t>Focus: POVERTY</a:t>
            </a: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8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About </a:t>
            </a:r>
            <a:r>
              <a:rPr lang="en-US" sz="3200" dirty="0" err="1"/>
              <a:t>Deka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303" y="1121209"/>
            <a:ext cx="8113222" cy="5321153"/>
          </a:xfrm>
        </p:spPr>
        <p:txBody>
          <a:bodyPr>
            <a:normAutofit fontScale="92500" lnSpcReduction="10000"/>
          </a:bodyPr>
          <a:lstStyle/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2800" dirty="0"/>
              <a:t>‘</a:t>
            </a:r>
            <a:r>
              <a:rPr lang="en-US" sz="2800" dirty="0" err="1"/>
              <a:t>Cuse</a:t>
            </a:r>
            <a:r>
              <a:rPr lang="en-US" sz="2800" dirty="0"/>
              <a:t> class of 2014 and I #</a:t>
            </a:r>
            <a:r>
              <a:rPr lang="en-US" sz="2800" dirty="0" err="1"/>
              <a:t>BleedOrange</a:t>
            </a:r>
            <a:r>
              <a:rPr lang="en-US" sz="2800" dirty="0"/>
              <a:t>, PERIODT!</a:t>
            </a:r>
          </a:p>
          <a:p>
            <a:pPr marL="128588" indent="0"/>
            <a:endParaRPr lang="en-US" sz="2800" dirty="0"/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2800" dirty="0"/>
              <a:t>Mother</a:t>
            </a:r>
          </a:p>
          <a:p>
            <a:pPr marL="128588" indent="0"/>
            <a:endParaRPr lang="en-US" sz="2800" dirty="0"/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2800" dirty="0"/>
              <a:t>Community advocate – President of Urban Jobs Task Force</a:t>
            </a:r>
          </a:p>
          <a:p>
            <a:pPr marL="128588" indent="0"/>
            <a:endParaRPr lang="en-US" sz="2800" dirty="0"/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2800" dirty="0"/>
              <a:t>Manager of Bias Response &amp; Education at Syracuse University</a:t>
            </a:r>
          </a:p>
          <a:p>
            <a:pPr marL="128588" indent="0"/>
            <a:endParaRPr lang="en-US" sz="2800" dirty="0"/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2800" dirty="0"/>
              <a:t>Co-founder of Rise Up for Social Action – Diversity, Equity, and Inclusion consultant 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748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in Syracuse – the Facts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5254" y="1522447"/>
            <a:ext cx="6397388" cy="4230719"/>
          </a:xfrm>
        </p:spPr>
        <p:txBody>
          <a:bodyPr>
            <a:noAutofit/>
          </a:bodyPr>
          <a:lstStyle/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1950" dirty="0"/>
              <a:t># 1 in concentrated poverty for Blacks and Hispanics in the nation – median white household earns nearly double of median income for non-white households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1950" dirty="0"/>
              <a:t>18</a:t>
            </a:r>
            <a:r>
              <a:rPr lang="en-US" sz="1950" baseline="30000" dirty="0"/>
              <a:t>th</a:t>
            </a:r>
            <a:r>
              <a:rPr lang="en-US" sz="1950" dirty="0"/>
              <a:t> poorest city in the nation 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1950" dirty="0"/>
              <a:t>9</a:t>
            </a:r>
            <a:r>
              <a:rPr lang="en-US" sz="1950" baseline="30000" dirty="0"/>
              <a:t>th</a:t>
            </a:r>
            <a:r>
              <a:rPr lang="en-US" sz="1950" dirty="0"/>
              <a:t> most segregated county in country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1950" dirty="0"/>
              <a:t>In 2018, 30.5% of </a:t>
            </a:r>
            <a:r>
              <a:rPr lang="en-US" sz="1950" dirty="0" err="1"/>
              <a:t>Syracusans</a:t>
            </a:r>
            <a:r>
              <a:rPr lang="en-US" sz="1950" dirty="0"/>
              <a:t> lived in Poverty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1950" dirty="0"/>
              <a:t>44% of children in Syracuse lived in poverty in 2018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1950" dirty="0"/>
              <a:t>In 2017, for college graduates with a bachelor’s degree or higher, the poverty rate was 13.1%. For black college grads, the poverty rate was 39%.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sz="1950" dirty="0"/>
              <a:t>In 2017, nearly 18% of households in Syracuse had an annual income of $10,000 or less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06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there?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7077" y="1809183"/>
            <a:ext cx="6000749" cy="3190445"/>
          </a:xfrm>
        </p:spPr>
        <p:txBody>
          <a:bodyPr/>
          <a:lstStyle/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Redlining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Urban Renewal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I-81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Loss of factory jobs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New jobs created since 2008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Structural Violence in general</a:t>
            </a:r>
          </a:p>
          <a:p>
            <a:pPr marL="471488" indent="-342900">
              <a:buFont typeface="Arial" panose="020B0604020202020204" pitchFamily="34" charset="0"/>
              <a:buChar char="•"/>
            </a:pPr>
            <a:r>
              <a:rPr lang="en-US" dirty="0"/>
              <a:t>COVID-19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49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ontinental World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Mod 1" id="{E8B047D8-5DA2-4268-A35E-AF6CAB801908}" vid="{B79BA4AB-9EEB-4CF6-8611-4A938406B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80758EB9B75A459F9F5E4025C4C44D" ma:contentTypeVersion="6" ma:contentTypeDescription="Create a new document." ma:contentTypeScope="" ma:versionID="f3d4f837e4e0e2e887b51db74f7e0d88">
  <xsd:schema xmlns:xsd="http://www.w3.org/2001/XMLSchema" xmlns:xs="http://www.w3.org/2001/XMLSchema" xmlns:p="http://schemas.microsoft.com/office/2006/metadata/properties" xmlns:ns2="378dde1d-f95b-480e-a2f8-2594b11a5a69" xmlns:ns3="3435fdc1-bd18-4e81-ad4b-8ae74479101b" targetNamespace="http://schemas.microsoft.com/office/2006/metadata/properties" ma:root="true" ma:fieldsID="0f835025cb364d4683b4f688fb499511" ns2:_="" ns3:_="">
    <xsd:import namespace="378dde1d-f95b-480e-a2f8-2594b11a5a69"/>
    <xsd:import namespace="3435fdc1-bd18-4e81-ad4b-8ae7447910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dde1d-f95b-480e-a2f8-2594b11a5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fdc1-bd18-4e81-ad4b-8ae7447910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B6891A-B314-4D27-A62B-AAF07BAE1D4F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3435fdc1-bd18-4e81-ad4b-8ae74479101b"/>
    <ds:schemaRef ds:uri="378dde1d-f95b-480e-a2f8-2594b11a5a6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CB1A06-6705-4F61-9F85-D7DBE01DD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dde1d-f95b-480e-a2f8-2594b11a5a69"/>
    <ds:schemaRef ds:uri="3435fdc1-bd18-4e81-ad4b-8ae744791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BBB535-DF85-4503-9EE9-E3AACC562A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913</Words>
  <Application>Microsoft Macintosh PowerPoint</Application>
  <PresentationFormat>Widescreen</PresentationFormat>
  <Paragraphs>162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Segoe UI Light</vt:lpstr>
      <vt:lpstr>Times New Roman</vt:lpstr>
      <vt:lpstr>Trebuchet MS</vt:lpstr>
      <vt:lpstr>Continental World 16x9</vt:lpstr>
      <vt:lpstr>Agenda</vt:lpstr>
      <vt:lpstr>Responsible Chat Behavior</vt:lpstr>
      <vt:lpstr>Competition Points</vt:lpstr>
      <vt:lpstr>Speaker Surveys</vt:lpstr>
      <vt:lpstr>Speaker Presentation </vt:lpstr>
      <vt:lpstr>Deka Dancil </vt:lpstr>
      <vt:lpstr>About Deka</vt:lpstr>
      <vt:lpstr>Poverty in Syracuse – the Facts</vt:lpstr>
      <vt:lpstr>How did we get there?</vt:lpstr>
      <vt:lpstr>A Snapple Fact</vt:lpstr>
      <vt:lpstr>Why is it SO hard to escape poverty?</vt:lpstr>
      <vt:lpstr>What does this look like in real life?</vt:lpstr>
      <vt:lpstr>What does this look like in real life?</vt:lpstr>
      <vt:lpstr>What does this look like in real life?</vt:lpstr>
      <vt:lpstr>Why Should this Matter to Policy Studies Majors?</vt:lpstr>
      <vt:lpstr>Humane Obligation for Future “Do-gooders”</vt:lpstr>
      <vt:lpstr>Organizations Doing Good in Syracuse</vt:lpstr>
      <vt:lpstr>Doing Good &amp; Well @ SU</vt:lpstr>
      <vt:lpstr>Tori Shires</vt:lpstr>
      <vt:lpstr>Extra Credit Opportunity </vt:lpstr>
      <vt:lpstr>Module Regrade Instructions </vt:lpstr>
      <vt:lpstr>For Next Class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 M Muldoon</dc:creator>
  <cp:lastModifiedBy>Connor M Muldoon</cp:lastModifiedBy>
  <cp:revision>62</cp:revision>
  <dcterms:created xsi:type="dcterms:W3CDTF">2020-01-10T19:57:23Z</dcterms:created>
  <dcterms:modified xsi:type="dcterms:W3CDTF">2020-09-14T17:35:05Z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0x0101002780758EB9B75A459F9F5E4025C4C44D</vt:lpwstr>
  </property>
</Properties>
</file>